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3" r:id="rId4"/>
    <p:sldMasterId id="2147483740" r:id="rId5"/>
  </p:sldMasterIdLst>
  <p:notesMasterIdLst>
    <p:notesMasterId r:id="rId27"/>
  </p:notesMasterIdLst>
  <p:sldIdLst>
    <p:sldId id="263" r:id="rId6"/>
    <p:sldId id="285" r:id="rId7"/>
    <p:sldId id="283" r:id="rId8"/>
    <p:sldId id="270" r:id="rId9"/>
    <p:sldId id="273" r:id="rId10"/>
    <p:sldId id="286" r:id="rId11"/>
    <p:sldId id="287" r:id="rId12"/>
    <p:sldId id="288" r:id="rId13"/>
    <p:sldId id="289" r:id="rId14"/>
    <p:sldId id="277" r:id="rId15"/>
    <p:sldId id="271" r:id="rId16"/>
    <p:sldId id="290" r:id="rId17"/>
    <p:sldId id="291" r:id="rId18"/>
    <p:sldId id="292" r:id="rId19"/>
    <p:sldId id="274" r:id="rId20"/>
    <p:sldId id="276" r:id="rId21"/>
    <p:sldId id="279" r:id="rId22"/>
    <p:sldId id="280" r:id="rId23"/>
    <p:sldId id="281" r:id="rId24"/>
    <p:sldId id="282" r:id="rId25"/>
    <p:sldId id="272" r:id="rId26"/>
  </p:sldIdLst>
  <p:sldSz cx="9144000" cy="6858000" type="screen4x3"/>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322D"/>
    <a:srgbClr val="7D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69627" autoAdjust="0"/>
  </p:normalViewPr>
  <p:slideViewPr>
    <p:cSldViewPr>
      <p:cViewPr varScale="1">
        <p:scale>
          <a:sx n="72" d="100"/>
          <a:sy n="72" d="100"/>
        </p:scale>
        <p:origin x="1530" y="54"/>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904" y="-102"/>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D95411-BF5F-40BE-8B7D-4FA30E56ABB9}" type="doc">
      <dgm:prSet loTypeId="urn:microsoft.com/office/officeart/2005/8/layout/bProcess2" loCatId="process" qsTypeId="urn:microsoft.com/office/officeart/2005/8/quickstyle/simple1" qsCatId="simple" csTypeId="urn:microsoft.com/office/officeart/2005/8/colors/accent1_2" csCatId="accent1" phldr="1"/>
      <dgm:spPr/>
    </dgm:pt>
    <dgm:pt modelId="{4007DA17-85A8-41EF-9AE7-5DAEA56DF7A4}">
      <dgm:prSet phldrT="[Text]"/>
      <dgm:spPr>
        <a:solidFill>
          <a:srgbClr val="FFC000"/>
        </a:solidFill>
      </dgm:spPr>
      <dgm:t>
        <a:bodyPr/>
        <a:lstStyle/>
        <a:p>
          <a:r>
            <a:rPr lang="sv-SE" dirty="0">
              <a:solidFill>
                <a:srgbClr val="C00000"/>
              </a:solidFill>
              <a:latin typeface="+mn-lt"/>
              <a:ea typeface="Verdana" pitchFamily="34" charset="0"/>
              <a:cs typeface="Verdana" pitchFamily="34" charset="0"/>
            </a:rPr>
            <a:t>Vad står jag för?</a:t>
          </a:r>
        </a:p>
      </dgm:t>
    </dgm:pt>
    <dgm:pt modelId="{BDAF9D94-0920-4736-84C5-3DF794AC5229}" type="parTrans" cxnId="{D4203F03-6F45-4FEC-9BE7-FE87AD27569A}">
      <dgm:prSet/>
      <dgm:spPr/>
      <dgm:t>
        <a:bodyPr/>
        <a:lstStyle/>
        <a:p>
          <a:endParaRPr lang="sv-SE"/>
        </a:p>
      </dgm:t>
    </dgm:pt>
    <dgm:pt modelId="{8E1E244D-8B04-4FFB-B765-D49DDAF2F84F}" type="sibTrans" cxnId="{D4203F03-6F45-4FEC-9BE7-FE87AD27569A}">
      <dgm:prSet/>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dgm:spPr>
      <dgm:t>
        <a:bodyPr/>
        <a:lstStyle/>
        <a:p>
          <a:endParaRPr lang="sv-SE"/>
        </a:p>
      </dgm:t>
    </dgm:pt>
    <dgm:pt modelId="{1139EF07-631F-469E-9B59-D36D2CFB45D0}">
      <dgm:prSet phldrT="[Text]" custT="1"/>
      <dgm:spPr>
        <a:solidFill>
          <a:srgbClr val="FFC000"/>
        </a:solidFill>
      </dgm:spPr>
      <dgm:t>
        <a:bodyPr/>
        <a:lstStyle/>
        <a:p>
          <a:r>
            <a:rPr lang="sv-SE" sz="1500" dirty="0">
              <a:solidFill>
                <a:srgbClr val="C00000"/>
              </a:solidFill>
              <a:latin typeface="+mn-lt"/>
              <a:ea typeface="Verdana" pitchFamily="34" charset="0"/>
              <a:cs typeface="Verdana" pitchFamily="34" charset="0"/>
            </a:rPr>
            <a:t>Vem vill jag vara?</a:t>
          </a:r>
        </a:p>
      </dgm:t>
    </dgm:pt>
    <dgm:pt modelId="{E933F1F5-FF30-4B68-A0B0-D0DBC70D4F70}" type="parTrans" cxnId="{AEF3AA69-C248-44FA-8730-17C056FE47F3}">
      <dgm:prSet/>
      <dgm:spPr/>
      <dgm:t>
        <a:bodyPr/>
        <a:lstStyle/>
        <a:p>
          <a:endParaRPr lang="sv-SE"/>
        </a:p>
      </dgm:t>
    </dgm:pt>
    <dgm:pt modelId="{3168660E-A032-4DDF-80A2-FDEFB3486723}" type="sibTrans" cxnId="{AEF3AA69-C248-44FA-8730-17C056FE47F3}">
      <dgm:prSet/>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dgm:spPr>
      <dgm:t>
        <a:bodyPr/>
        <a:lstStyle/>
        <a:p>
          <a:endParaRPr lang="sv-SE"/>
        </a:p>
      </dgm:t>
    </dgm:pt>
    <dgm:pt modelId="{F7BCF525-2675-4314-98EE-84C32ABC9373}">
      <dgm:prSet phldrT="[Text]"/>
      <dgm:spPr>
        <a:solidFill>
          <a:srgbClr val="E6000B"/>
        </a:solidFill>
      </dgm:spPr>
      <dgm:t>
        <a:bodyPr/>
        <a:lstStyle/>
        <a:p>
          <a:r>
            <a:rPr lang="sv-SE" dirty="0">
              <a:latin typeface="Verdana" pitchFamily="34" charset="0"/>
              <a:ea typeface="Verdana" pitchFamily="34" charset="0"/>
              <a:cs typeface="Verdana" pitchFamily="34" charset="0"/>
            </a:rPr>
            <a:t>Mitt </a:t>
          </a:r>
        </a:p>
        <a:p>
          <a:r>
            <a:rPr lang="sv-SE" dirty="0">
              <a:latin typeface="Verdana" pitchFamily="34" charset="0"/>
              <a:ea typeface="Verdana" pitchFamily="34" charset="0"/>
              <a:cs typeface="Verdana" pitchFamily="34" charset="0"/>
            </a:rPr>
            <a:t> JAG AB</a:t>
          </a:r>
        </a:p>
      </dgm:t>
    </dgm:pt>
    <dgm:pt modelId="{A499C836-BBCC-4AB3-812E-1E90C6DF85F4}" type="parTrans" cxnId="{A4552C9E-BDB7-4317-A423-056ED23424EE}">
      <dgm:prSet/>
      <dgm:spPr/>
      <dgm:t>
        <a:bodyPr/>
        <a:lstStyle/>
        <a:p>
          <a:endParaRPr lang="sv-SE"/>
        </a:p>
      </dgm:t>
    </dgm:pt>
    <dgm:pt modelId="{19F928E0-C3C0-4B7F-AD8A-FB1BAEA8814B}" type="sibTrans" cxnId="{A4552C9E-BDB7-4317-A423-056ED23424EE}">
      <dgm:prSet/>
      <dgm:spPr/>
      <dgm:t>
        <a:bodyPr/>
        <a:lstStyle/>
        <a:p>
          <a:endParaRPr lang="sv-SE"/>
        </a:p>
      </dgm:t>
    </dgm:pt>
    <dgm:pt modelId="{AC75D5F5-E559-45E2-AD90-E2A69911D17E}">
      <dgm:prSet phldrT="[Text]" custT="1"/>
      <dgm:spPr>
        <a:solidFill>
          <a:srgbClr val="FFC000"/>
        </a:solidFill>
      </dgm:spPr>
      <dgm:t>
        <a:bodyPr/>
        <a:lstStyle/>
        <a:p>
          <a:r>
            <a:rPr lang="sv-SE" sz="1500" dirty="0">
              <a:solidFill>
                <a:srgbClr val="C00000"/>
              </a:solidFill>
              <a:latin typeface="+mn-lt"/>
              <a:ea typeface="Verdana" pitchFamily="34" charset="0"/>
              <a:cs typeface="Verdana" pitchFamily="34" charset="0"/>
            </a:rPr>
            <a:t>Vilka är mina kärn-värden?</a:t>
          </a:r>
        </a:p>
      </dgm:t>
    </dgm:pt>
    <dgm:pt modelId="{E74BD04D-7C4C-4869-A708-5F9726C85ED7}" type="parTrans" cxnId="{0302287B-6F1C-4CB1-B98C-9F13B333BDD3}">
      <dgm:prSet/>
      <dgm:spPr/>
      <dgm:t>
        <a:bodyPr/>
        <a:lstStyle/>
        <a:p>
          <a:endParaRPr lang="sv-SE"/>
        </a:p>
      </dgm:t>
    </dgm:pt>
    <dgm:pt modelId="{92633DDD-27BF-45AD-9179-71A6FA55C1DE}" type="sibTrans" cxnId="{0302287B-6F1C-4CB1-B98C-9F13B333BDD3}">
      <dgm:prSet/>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dgm:spPr>
      <dgm:t>
        <a:bodyPr/>
        <a:lstStyle/>
        <a:p>
          <a:endParaRPr lang="sv-SE"/>
        </a:p>
      </dgm:t>
    </dgm:pt>
    <dgm:pt modelId="{77C2927E-0B19-40DA-9B8A-8063823D2C7B}">
      <dgm:prSet phldrT="[Text]" custT="1"/>
      <dgm:spPr>
        <a:solidFill>
          <a:srgbClr val="FFC000"/>
        </a:solidFill>
      </dgm:spPr>
      <dgm:t>
        <a:bodyPr/>
        <a:lstStyle/>
        <a:p>
          <a:r>
            <a:rPr lang="sv-SE" sz="1500" dirty="0">
              <a:solidFill>
                <a:srgbClr val="C00000"/>
              </a:solidFill>
              <a:latin typeface="+mn-lt"/>
              <a:ea typeface="Verdana" pitchFamily="34" charset="0"/>
              <a:cs typeface="Verdana" pitchFamily="34" charset="0"/>
            </a:rPr>
            <a:t>Hur ska jag uppfattas?</a:t>
          </a:r>
        </a:p>
      </dgm:t>
    </dgm:pt>
    <dgm:pt modelId="{1BCA81AC-483B-406A-8E68-BBF5C28FFDC3}" type="parTrans" cxnId="{292739BB-4EDE-4DA7-A8E6-8DC27A39C990}">
      <dgm:prSet/>
      <dgm:spPr/>
      <dgm:t>
        <a:bodyPr/>
        <a:lstStyle/>
        <a:p>
          <a:endParaRPr lang="sv-SE"/>
        </a:p>
      </dgm:t>
    </dgm:pt>
    <dgm:pt modelId="{D9E74B4D-881B-41E0-9B35-11119DCCC33A}" type="sibTrans" cxnId="{292739BB-4EDE-4DA7-A8E6-8DC27A39C990}">
      <dgm:prSet/>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dgm:spPr>
      <dgm:t>
        <a:bodyPr/>
        <a:lstStyle/>
        <a:p>
          <a:endParaRPr lang="sv-SE"/>
        </a:p>
      </dgm:t>
    </dgm:pt>
    <dgm:pt modelId="{61276D29-8656-4127-A1D9-420264293123}">
      <dgm:prSet phldrT="[Text]" custT="1"/>
      <dgm:spPr>
        <a:solidFill>
          <a:srgbClr val="FFC000"/>
        </a:solidFill>
      </dgm:spPr>
      <dgm:t>
        <a:bodyPr/>
        <a:lstStyle/>
        <a:p>
          <a:r>
            <a:rPr lang="sv-SE" sz="1500" dirty="0">
              <a:solidFill>
                <a:srgbClr val="C00000"/>
              </a:solidFill>
              <a:latin typeface="+mn-lt"/>
              <a:ea typeface="Verdana" pitchFamily="34" charset="0"/>
              <a:cs typeface="Verdana" pitchFamily="34" charset="0"/>
            </a:rPr>
            <a:t>Vad kan jag erbjuda?</a:t>
          </a:r>
        </a:p>
      </dgm:t>
    </dgm:pt>
    <dgm:pt modelId="{C17D19CB-FAED-4B6E-A359-7650DE5DCCF7}" type="parTrans" cxnId="{A9581830-693A-4958-87FD-802B86A33784}">
      <dgm:prSet/>
      <dgm:spPr/>
      <dgm:t>
        <a:bodyPr/>
        <a:lstStyle/>
        <a:p>
          <a:endParaRPr lang="sv-SE"/>
        </a:p>
      </dgm:t>
    </dgm:pt>
    <dgm:pt modelId="{6A5FB013-76E2-4347-833E-42AEAD6F1980}" type="sibTrans" cxnId="{A9581830-693A-4958-87FD-802B86A33784}">
      <dgm:prSet/>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dgm:spPr>
      <dgm:t>
        <a:bodyPr/>
        <a:lstStyle/>
        <a:p>
          <a:endParaRPr lang="sv-SE"/>
        </a:p>
      </dgm:t>
    </dgm:pt>
    <dgm:pt modelId="{879D6B97-EC73-4787-BEE5-58B8E3F732EB}" type="pres">
      <dgm:prSet presAssocID="{E7D95411-BF5F-40BE-8B7D-4FA30E56ABB9}" presName="diagram" presStyleCnt="0">
        <dgm:presLayoutVars>
          <dgm:dir/>
          <dgm:resizeHandles/>
        </dgm:presLayoutVars>
      </dgm:prSet>
      <dgm:spPr/>
    </dgm:pt>
    <dgm:pt modelId="{6CFC3844-A8DD-4D8B-A3E0-97750AFA84BB}" type="pres">
      <dgm:prSet presAssocID="{4007DA17-85A8-41EF-9AE7-5DAEA56DF7A4}" presName="firstNode" presStyleLbl="node1" presStyleIdx="0" presStyleCnt="6" custScaleX="73203" custScaleY="70099" custLinFactNeighborX="-16571" custLinFactNeighborY="-11625">
        <dgm:presLayoutVars>
          <dgm:bulletEnabled val="1"/>
        </dgm:presLayoutVars>
      </dgm:prSet>
      <dgm:spPr/>
    </dgm:pt>
    <dgm:pt modelId="{9052CA4C-8E65-4315-A1E4-F3A748DB1600}" type="pres">
      <dgm:prSet presAssocID="{8E1E244D-8B04-4FFB-B765-D49DDAF2F84F}" presName="sibTrans" presStyleLbl="sibTrans2D1" presStyleIdx="0" presStyleCnt="5"/>
      <dgm:spPr/>
    </dgm:pt>
    <dgm:pt modelId="{E8F3CD8C-D199-4DAE-A3A4-6CD4C1942F79}" type="pres">
      <dgm:prSet presAssocID="{AC75D5F5-E559-45E2-AD90-E2A69911D17E}" presName="middleNode" presStyleCnt="0"/>
      <dgm:spPr/>
    </dgm:pt>
    <dgm:pt modelId="{EA27CC47-3775-4F39-B736-CAB8670878E6}" type="pres">
      <dgm:prSet presAssocID="{AC75D5F5-E559-45E2-AD90-E2A69911D17E}" presName="padding" presStyleLbl="node1" presStyleIdx="0" presStyleCnt="6"/>
      <dgm:spPr/>
    </dgm:pt>
    <dgm:pt modelId="{D2F6214A-5CC4-45DE-93E5-10D08430C1B5}" type="pres">
      <dgm:prSet presAssocID="{AC75D5F5-E559-45E2-AD90-E2A69911D17E}" presName="shape" presStyleLbl="node1" presStyleIdx="1" presStyleCnt="6" custScaleX="166421" custScaleY="130553">
        <dgm:presLayoutVars>
          <dgm:bulletEnabled val="1"/>
        </dgm:presLayoutVars>
      </dgm:prSet>
      <dgm:spPr/>
    </dgm:pt>
    <dgm:pt modelId="{FD2CEC10-7DB1-4E2C-9BE2-4AEA651295ED}" type="pres">
      <dgm:prSet presAssocID="{92633DDD-27BF-45AD-9179-71A6FA55C1DE}" presName="sibTrans" presStyleLbl="sibTrans2D1" presStyleIdx="1" presStyleCnt="5"/>
      <dgm:spPr/>
    </dgm:pt>
    <dgm:pt modelId="{BE449DCE-ED85-4CCA-87B3-54847125CFAE}" type="pres">
      <dgm:prSet presAssocID="{1139EF07-631F-469E-9B59-D36D2CFB45D0}" presName="middleNode" presStyleCnt="0"/>
      <dgm:spPr/>
    </dgm:pt>
    <dgm:pt modelId="{73B21C19-3077-4653-A009-1113EB912D09}" type="pres">
      <dgm:prSet presAssocID="{1139EF07-631F-469E-9B59-D36D2CFB45D0}" presName="padding" presStyleLbl="node1" presStyleIdx="1" presStyleCnt="6"/>
      <dgm:spPr/>
    </dgm:pt>
    <dgm:pt modelId="{07A6A57D-3256-436C-97D1-FD8495CC5AC0}" type="pres">
      <dgm:prSet presAssocID="{1139EF07-631F-469E-9B59-D36D2CFB45D0}" presName="shape" presStyleLbl="node1" presStyleIdx="2" presStyleCnt="6" custScaleX="113342" custScaleY="113342">
        <dgm:presLayoutVars>
          <dgm:bulletEnabled val="1"/>
        </dgm:presLayoutVars>
      </dgm:prSet>
      <dgm:spPr/>
    </dgm:pt>
    <dgm:pt modelId="{1F5CBC73-63CB-4EC2-A568-9038168AF6F9}" type="pres">
      <dgm:prSet presAssocID="{3168660E-A032-4DDF-80A2-FDEFB3486723}" presName="sibTrans" presStyleLbl="sibTrans2D1" presStyleIdx="2" presStyleCnt="5"/>
      <dgm:spPr/>
    </dgm:pt>
    <dgm:pt modelId="{0B75A37A-70B1-4DC1-888D-3B54348831F0}" type="pres">
      <dgm:prSet presAssocID="{77C2927E-0B19-40DA-9B8A-8063823D2C7B}" presName="middleNode" presStyleCnt="0"/>
      <dgm:spPr/>
    </dgm:pt>
    <dgm:pt modelId="{9DBC6EF9-F663-445E-9889-176C1B90BA75}" type="pres">
      <dgm:prSet presAssocID="{77C2927E-0B19-40DA-9B8A-8063823D2C7B}" presName="padding" presStyleLbl="node1" presStyleIdx="2" presStyleCnt="6"/>
      <dgm:spPr/>
    </dgm:pt>
    <dgm:pt modelId="{CB5A1886-4A11-4F43-91D5-CC7D37992021}" type="pres">
      <dgm:prSet presAssocID="{77C2927E-0B19-40DA-9B8A-8063823D2C7B}" presName="shape" presStyleLbl="node1" presStyleIdx="3" presStyleCnt="6" custScaleX="128335" custScaleY="128335" custLinFactNeighborX="413" custLinFactNeighborY="2438">
        <dgm:presLayoutVars>
          <dgm:bulletEnabled val="1"/>
        </dgm:presLayoutVars>
      </dgm:prSet>
      <dgm:spPr/>
    </dgm:pt>
    <dgm:pt modelId="{40AE997D-041D-4FA1-B5EA-558CF3DD8E94}" type="pres">
      <dgm:prSet presAssocID="{D9E74B4D-881B-41E0-9B35-11119DCCC33A}" presName="sibTrans" presStyleLbl="sibTrans2D1" presStyleIdx="3" presStyleCnt="5"/>
      <dgm:spPr/>
    </dgm:pt>
    <dgm:pt modelId="{788DB76D-520B-4A76-A6FC-CD65139E480D}" type="pres">
      <dgm:prSet presAssocID="{61276D29-8656-4127-A1D9-420264293123}" presName="middleNode" presStyleCnt="0"/>
      <dgm:spPr/>
    </dgm:pt>
    <dgm:pt modelId="{BF97A16D-843B-4F6F-9504-592C8BAC2E77}" type="pres">
      <dgm:prSet presAssocID="{61276D29-8656-4127-A1D9-420264293123}" presName="padding" presStyleLbl="node1" presStyleIdx="3" presStyleCnt="6"/>
      <dgm:spPr/>
    </dgm:pt>
    <dgm:pt modelId="{5C1980DB-64A2-4554-8492-A74BCE91F079}" type="pres">
      <dgm:prSet presAssocID="{61276D29-8656-4127-A1D9-420264293123}" presName="shape" presStyleLbl="node1" presStyleIdx="4" presStyleCnt="6" custScaleX="109750" custScaleY="109750">
        <dgm:presLayoutVars>
          <dgm:bulletEnabled val="1"/>
        </dgm:presLayoutVars>
      </dgm:prSet>
      <dgm:spPr/>
    </dgm:pt>
    <dgm:pt modelId="{3DE24002-E7C1-48AB-9E9C-0EF3E20FD291}" type="pres">
      <dgm:prSet presAssocID="{6A5FB013-76E2-4347-833E-42AEAD6F1980}" presName="sibTrans" presStyleLbl="sibTrans2D1" presStyleIdx="4" presStyleCnt="5"/>
      <dgm:spPr/>
    </dgm:pt>
    <dgm:pt modelId="{1C380E95-CCA2-4836-AEF5-72B000787889}" type="pres">
      <dgm:prSet presAssocID="{F7BCF525-2675-4314-98EE-84C32ABC9373}" presName="lastNode" presStyleLbl="node1" presStyleIdx="5" presStyleCnt="6" custLinFactNeighborX="-24401" custLinFactNeighborY="-3325">
        <dgm:presLayoutVars>
          <dgm:bulletEnabled val="1"/>
        </dgm:presLayoutVars>
      </dgm:prSet>
      <dgm:spPr/>
    </dgm:pt>
  </dgm:ptLst>
  <dgm:cxnLst>
    <dgm:cxn modelId="{D4203F03-6F45-4FEC-9BE7-FE87AD27569A}" srcId="{E7D95411-BF5F-40BE-8B7D-4FA30E56ABB9}" destId="{4007DA17-85A8-41EF-9AE7-5DAEA56DF7A4}" srcOrd="0" destOrd="0" parTransId="{BDAF9D94-0920-4736-84C5-3DF794AC5229}" sibTransId="{8E1E244D-8B04-4FFB-B765-D49DDAF2F84F}"/>
    <dgm:cxn modelId="{B83EE62C-DA49-4C47-90A3-20E3585D17F3}" type="presOf" srcId="{61276D29-8656-4127-A1D9-420264293123}" destId="{5C1980DB-64A2-4554-8492-A74BCE91F079}" srcOrd="0" destOrd="0" presId="urn:microsoft.com/office/officeart/2005/8/layout/bProcess2"/>
    <dgm:cxn modelId="{A9581830-693A-4958-87FD-802B86A33784}" srcId="{E7D95411-BF5F-40BE-8B7D-4FA30E56ABB9}" destId="{61276D29-8656-4127-A1D9-420264293123}" srcOrd="4" destOrd="0" parTransId="{C17D19CB-FAED-4B6E-A359-7650DE5DCCF7}" sibTransId="{6A5FB013-76E2-4347-833E-42AEAD6F1980}"/>
    <dgm:cxn modelId="{BC86BD30-8978-415E-9B8D-280614DF50E1}" type="presOf" srcId="{3168660E-A032-4DDF-80A2-FDEFB3486723}" destId="{1F5CBC73-63CB-4EC2-A568-9038168AF6F9}" srcOrd="0" destOrd="0" presId="urn:microsoft.com/office/officeart/2005/8/layout/bProcess2"/>
    <dgm:cxn modelId="{F5026A35-B0D8-41AF-848D-C62DF33579FE}" type="presOf" srcId="{F7BCF525-2675-4314-98EE-84C32ABC9373}" destId="{1C380E95-CCA2-4836-AEF5-72B000787889}" srcOrd="0" destOrd="0" presId="urn:microsoft.com/office/officeart/2005/8/layout/bProcess2"/>
    <dgm:cxn modelId="{F7DC7A49-E23F-4E13-801F-497246395A6F}" type="presOf" srcId="{8E1E244D-8B04-4FFB-B765-D49DDAF2F84F}" destId="{9052CA4C-8E65-4315-A1E4-F3A748DB1600}" srcOrd="0" destOrd="0" presId="urn:microsoft.com/office/officeart/2005/8/layout/bProcess2"/>
    <dgm:cxn modelId="{AEF3AA69-C248-44FA-8730-17C056FE47F3}" srcId="{E7D95411-BF5F-40BE-8B7D-4FA30E56ABB9}" destId="{1139EF07-631F-469E-9B59-D36D2CFB45D0}" srcOrd="2" destOrd="0" parTransId="{E933F1F5-FF30-4B68-A0B0-D0DBC70D4F70}" sibTransId="{3168660E-A032-4DDF-80A2-FDEFB3486723}"/>
    <dgm:cxn modelId="{EFBC156A-926A-4BA1-B4E2-BD5639466CEC}" type="presOf" srcId="{E7D95411-BF5F-40BE-8B7D-4FA30E56ABB9}" destId="{879D6B97-EC73-4787-BEE5-58B8E3F732EB}" srcOrd="0" destOrd="0" presId="urn:microsoft.com/office/officeart/2005/8/layout/bProcess2"/>
    <dgm:cxn modelId="{8694C94F-024A-47F2-9F52-3EE6C89FD1BB}" type="presOf" srcId="{AC75D5F5-E559-45E2-AD90-E2A69911D17E}" destId="{D2F6214A-5CC4-45DE-93E5-10D08430C1B5}" srcOrd="0" destOrd="0" presId="urn:microsoft.com/office/officeart/2005/8/layout/bProcess2"/>
    <dgm:cxn modelId="{4FB64172-2635-4DE1-9C31-8A7D36BE7250}" type="presOf" srcId="{D9E74B4D-881B-41E0-9B35-11119DCCC33A}" destId="{40AE997D-041D-4FA1-B5EA-558CF3DD8E94}" srcOrd="0" destOrd="0" presId="urn:microsoft.com/office/officeart/2005/8/layout/bProcess2"/>
    <dgm:cxn modelId="{A4028577-66D5-4FDA-A1EB-1CD1FD3F9BAB}" type="presOf" srcId="{1139EF07-631F-469E-9B59-D36D2CFB45D0}" destId="{07A6A57D-3256-436C-97D1-FD8495CC5AC0}" srcOrd="0" destOrd="0" presId="urn:microsoft.com/office/officeart/2005/8/layout/bProcess2"/>
    <dgm:cxn modelId="{6C636178-91E1-45E2-809F-21231BAC14F7}" type="presOf" srcId="{92633DDD-27BF-45AD-9179-71A6FA55C1DE}" destId="{FD2CEC10-7DB1-4E2C-9BE2-4AEA651295ED}" srcOrd="0" destOrd="0" presId="urn:microsoft.com/office/officeart/2005/8/layout/bProcess2"/>
    <dgm:cxn modelId="{0302287B-6F1C-4CB1-B98C-9F13B333BDD3}" srcId="{E7D95411-BF5F-40BE-8B7D-4FA30E56ABB9}" destId="{AC75D5F5-E559-45E2-AD90-E2A69911D17E}" srcOrd="1" destOrd="0" parTransId="{E74BD04D-7C4C-4869-A708-5F9726C85ED7}" sibTransId="{92633DDD-27BF-45AD-9179-71A6FA55C1DE}"/>
    <dgm:cxn modelId="{A4552C9E-BDB7-4317-A423-056ED23424EE}" srcId="{E7D95411-BF5F-40BE-8B7D-4FA30E56ABB9}" destId="{F7BCF525-2675-4314-98EE-84C32ABC9373}" srcOrd="5" destOrd="0" parTransId="{A499C836-BBCC-4AB3-812E-1E90C6DF85F4}" sibTransId="{19F928E0-C3C0-4B7F-AD8A-FB1BAEA8814B}"/>
    <dgm:cxn modelId="{EF79AAAC-4892-4A78-BCFD-790BB59D3CE2}" type="presOf" srcId="{6A5FB013-76E2-4347-833E-42AEAD6F1980}" destId="{3DE24002-E7C1-48AB-9E9C-0EF3E20FD291}" srcOrd="0" destOrd="0" presId="urn:microsoft.com/office/officeart/2005/8/layout/bProcess2"/>
    <dgm:cxn modelId="{292739BB-4EDE-4DA7-A8E6-8DC27A39C990}" srcId="{E7D95411-BF5F-40BE-8B7D-4FA30E56ABB9}" destId="{77C2927E-0B19-40DA-9B8A-8063823D2C7B}" srcOrd="3" destOrd="0" parTransId="{1BCA81AC-483B-406A-8E68-BBF5C28FFDC3}" sibTransId="{D9E74B4D-881B-41E0-9B35-11119DCCC33A}"/>
    <dgm:cxn modelId="{F40FE2D0-6AEA-4D72-A5D9-51313FE84114}" type="presOf" srcId="{4007DA17-85A8-41EF-9AE7-5DAEA56DF7A4}" destId="{6CFC3844-A8DD-4D8B-A3E0-97750AFA84BB}" srcOrd="0" destOrd="0" presId="urn:microsoft.com/office/officeart/2005/8/layout/bProcess2"/>
    <dgm:cxn modelId="{77FE84E5-1D8A-4124-A00F-B3BECE64D297}" type="presOf" srcId="{77C2927E-0B19-40DA-9B8A-8063823D2C7B}" destId="{CB5A1886-4A11-4F43-91D5-CC7D37992021}" srcOrd="0" destOrd="0" presId="urn:microsoft.com/office/officeart/2005/8/layout/bProcess2"/>
    <dgm:cxn modelId="{08F973B9-6473-48C0-A6D7-6D99F497A8A5}" type="presParOf" srcId="{879D6B97-EC73-4787-BEE5-58B8E3F732EB}" destId="{6CFC3844-A8DD-4D8B-A3E0-97750AFA84BB}" srcOrd="0" destOrd="0" presId="urn:microsoft.com/office/officeart/2005/8/layout/bProcess2"/>
    <dgm:cxn modelId="{09B01319-CAD1-433F-82F8-58EE8CCA28D2}" type="presParOf" srcId="{879D6B97-EC73-4787-BEE5-58B8E3F732EB}" destId="{9052CA4C-8E65-4315-A1E4-F3A748DB1600}" srcOrd="1" destOrd="0" presId="urn:microsoft.com/office/officeart/2005/8/layout/bProcess2"/>
    <dgm:cxn modelId="{3F143624-0A2B-4792-87B7-06B9054DBC25}" type="presParOf" srcId="{879D6B97-EC73-4787-BEE5-58B8E3F732EB}" destId="{E8F3CD8C-D199-4DAE-A3A4-6CD4C1942F79}" srcOrd="2" destOrd="0" presId="urn:microsoft.com/office/officeart/2005/8/layout/bProcess2"/>
    <dgm:cxn modelId="{25302318-D297-4107-9EE2-EB5BE287149A}" type="presParOf" srcId="{E8F3CD8C-D199-4DAE-A3A4-6CD4C1942F79}" destId="{EA27CC47-3775-4F39-B736-CAB8670878E6}" srcOrd="0" destOrd="0" presId="urn:microsoft.com/office/officeart/2005/8/layout/bProcess2"/>
    <dgm:cxn modelId="{463BCE6F-6A65-4811-BD01-6F46A8630C25}" type="presParOf" srcId="{E8F3CD8C-D199-4DAE-A3A4-6CD4C1942F79}" destId="{D2F6214A-5CC4-45DE-93E5-10D08430C1B5}" srcOrd="1" destOrd="0" presId="urn:microsoft.com/office/officeart/2005/8/layout/bProcess2"/>
    <dgm:cxn modelId="{4CB0922E-3BD2-45EF-B379-90821258AD4E}" type="presParOf" srcId="{879D6B97-EC73-4787-BEE5-58B8E3F732EB}" destId="{FD2CEC10-7DB1-4E2C-9BE2-4AEA651295ED}" srcOrd="3" destOrd="0" presId="urn:microsoft.com/office/officeart/2005/8/layout/bProcess2"/>
    <dgm:cxn modelId="{84122AE9-3D2A-4952-9AFF-4B9977ED1BB4}" type="presParOf" srcId="{879D6B97-EC73-4787-BEE5-58B8E3F732EB}" destId="{BE449DCE-ED85-4CCA-87B3-54847125CFAE}" srcOrd="4" destOrd="0" presId="urn:microsoft.com/office/officeart/2005/8/layout/bProcess2"/>
    <dgm:cxn modelId="{1B2A04E4-1B97-4114-ACF1-0ACCBF8EA7FE}" type="presParOf" srcId="{BE449DCE-ED85-4CCA-87B3-54847125CFAE}" destId="{73B21C19-3077-4653-A009-1113EB912D09}" srcOrd="0" destOrd="0" presId="urn:microsoft.com/office/officeart/2005/8/layout/bProcess2"/>
    <dgm:cxn modelId="{26447AC2-9981-4EF0-8247-FB91D792658B}" type="presParOf" srcId="{BE449DCE-ED85-4CCA-87B3-54847125CFAE}" destId="{07A6A57D-3256-436C-97D1-FD8495CC5AC0}" srcOrd="1" destOrd="0" presId="urn:microsoft.com/office/officeart/2005/8/layout/bProcess2"/>
    <dgm:cxn modelId="{23B1F5C1-5FCC-47A0-8693-9ADF56331C79}" type="presParOf" srcId="{879D6B97-EC73-4787-BEE5-58B8E3F732EB}" destId="{1F5CBC73-63CB-4EC2-A568-9038168AF6F9}" srcOrd="5" destOrd="0" presId="urn:microsoft.com/office/officeart/2005/8/layout/bProcess2"/>
    <dgm:cxn modelId="{64AB37E4-281D-4599-BA51-DE57E6A1B0FE}" type="presParOf" srcId="{879D6B97-EC73-4787-BEE5-58B8E3F732EB}" destId="{0B75A37A-70B1-4DC1-888D-3B54348831F0}" srcOrd="6" destOrd="0" presId="urn:microsoft.com/office/officeart/2005/8/layout/bProcess2"/>
    <dgm:cxn modelId="{E7DFD468-C626-46F5-BD66-AE7D85E55799}" type="presParOf" srcId="{0B75A37A-70B1-4DC1-888D-3B54348831F0}" destId="{9DBC6EF9-F663-445E-9889-176C1B90BA75}" srcOrd="0" destOrd="0" presId="urn:microsoft.com/office/officeart/2005/8/layout/bProcess2"/>
    <dgm:cxn modelId="{546679C6-C923-44F8-99D6-6AB5E8B233B6}" type="presParOf" srcId="{0B75A37A-70B1-4DC1-888D-3B54348831F0}" destId="{CB5A1886-4A11-4F43-91D5-CC7D37992021}" srcOrd="1" destOrd="0" presId="urn:microsoft.com/office/officeart/2005/8/layout/bProcess2"/>
    <dgm:cxn modelId="{297E06DE-F8B6-4C72-BB06-1ED88AF0A4B2}" type="presParOf" srcId="{879D6B97-EC73-4787-BEE5-58B8E3F732EB}" destId="{40AE997D-041D-4FA1-B5EA-558CF3DD8E94}" srcOrd="7" destOrd="0" presId="urn:microsoft.com/office/officeart/2005/8/layout/bProcess2"/>
    <dgm:cxn modelId="{F06A7D0C-48A3-49AC-A283-89F5E28ADE78}" type="presParOf" srcId="{879D6B97-EC73-4787-BEE5-58B8E3F732EB}" destId="{788DB76D-520B-4A76-A6FC-CD65139E480D}" srcOrd="8" destOrd="0" presId="urn:microsoft.com/office/officeart/2005/8/layout/bProcess2"/>
    <dgm:cxn modelId="{650A8F52-6D1C-469E-9ED3-FF2C04F761FF}" type="presParOf" srcId="{788DB76D-520B-4A76-A6FC-CD65139E480D}" destId="{BF97A16D-843B-4F6F-9504-592C8BAC2E77}" srcOrd="0" destOrd="0" presId="urn:microsoft.com/office/officeart/2005/8/layout/bProcess2"/>
    <dgm:cxn modelId="{72D66349-A859-4382-8DA3-5CE8A1ADB495}" type="presParOf" srcId="{788DB76D-520B-4A76-A6FC-CD65139E480D}" destId="{5C1980DB-64A2-4554-8492-A74BCE91F079}" srcOrd="1" destOrd="0" presId="urn:microsoft.com/office/officeart/2005/8/layout/bProcess2"/>
    <dgm:cxn modelId="{619B5CD1-685A-4094-A9DB-58638F6791DE}" type="presParOf" srcId="{879D6B97-EC73-4787-BEE5-58B8E3F732EB}" destId="{3DE24002-E7C1-48AB-9E9C-0EF3E20FD291}" srcOrd="9" destOrd="0" presId="urn:microsoft.com/office/officeart/2005/8/layout/bProcess2"/>
    <dgm:cxn modelId="{90F5BBFA-19CD-4903-BCA9-FDA0A588E9A8}" type="presParOf" srcId="{879D6B97-EC73-4787-BEE5-58B8E3F732EB}" destId="{1C380E95-CCA2-4836-AEF5-72B000787889}" srcOrd="10" destOrd="0" presId="urn:microsoft.com/office/officeart/2005/8/layout/bProcess2"/>
  </dgm:cxnLst>
  <dgm:bg>
    <a:effectLst>
      <a:outerShdw blurRad="50800" dist="50800" dir="5400000" algn="ctr" rotWithShape="0">
        <a:srgbClr val="FF0000"/>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C8AF2C-D04B-43DF-8FBE-9514F8082ADF}" type="doc">
      <dgm:prSet loTypeId="urn:microsoft.com/office/officeart/2005/8/layout/pyramid2" loCatId="pyramid" qsTypeId="urn:microsoft.com/office/officeart/2005/8/quickstyle/simple1" qsCatId="simple" csTypeId="urn:microsoft.com/office/officeart/2005/8/colors/accent2_1" csCatId="accent2"/>
      <dgm:spPr/>
      <dgm:t>
        <a:bodyPr/>
        <a:lstStyle/>
        <a:p>
          <a:endParaRPr lang="sv-SE"/>
        </a:p>
      </dgm:t>
    </dgm:pt>
    <dgm:pt modelId="{CD1AB3E6-2A6E-462C-BE29-1E45F9DF1FBA}">
      <dgm:prSet/>
      <dgm:spPr/>
      <dgm:t>
        <a:bodyPr/>
        <a:lstStyle/>
        <a:p>
          <a:pPr rtl="0"/>
          <a:r>
            <a:rPr lang="sv-SE" dirty="0"/>
            <a:t>Vad står jag för?</a:t>
          </a:r>
        </a:p>
      </dgm:t>
    </dgm:pt>
    <dgm:pt modelId="{21968C0C-0D49-4061-9AB9-083FB0C8C01A}" type="parTrans" cxnId="{F82FD4AA-BEE3-4078-98A1-011C163757C1}">
      <dgm:prSet/>
      <dgm:spPr/>
      <dgm:t>
        <a:bodyPr/>
        <a:lstStyle/>
        <a:p>
          <a:endParaRPr lang="sv-SE"/>
        </a:p>
      </dgm:t>
    </dgm:pt>
    <dgm:pt modelId="{AE0A568E-AD93-433D-B5C2-B5D62805A67A}" type="sibTrans" cxnId="{F82FD4AA-BEE3-4078-98A1-011C163757C1}">
      <dgm:prSet/>
      <dgm:spPr/>
      <dgm:t>
        <a:bodyPr/>
        <a:lstStyle/>
        <a:p>
          <a:endParaRPr lang="sv-SE"/>
        </a:p>
      </dgm:t>
    </dgm:pt>
    <dgm:pt modelId="{FDC595E4-26C1-4DFA-BE0C-22D33D1605CF}">
      <dgm:prSet/>
      <dgm:spPr/>
      <dgm:t>
        <a:bodyPr/>
        <a:lstStyle/>
        <a:p>
          <a:pPr rtl="0"/>
          <a:r>
            <a:rPr lang="sv-SE" dirty="0"/>
            <a:t>Vem vill jag vara?</a:t>
          </a:r>
        </a:p>
      </dgm:t>
    </dgm:pt>
    <dgm:pt modelId="{DEA83D0C-9B13-4809-8274-724D9E29F767}" type="parTrans" cxnId="{270DA459-F40C-495C-855A-6CE81A6BB1C5}">
      <dgm:prSet/>
      <dgm:spPr/>
      <dgm:t>
        <a:bodyPr/>
        <a:lstStyle/>
        <a:p>
          <a:endParaRPr lang="sv-SE"/>
        </a:p>
      </dgm:t>
    </dgm:pt>
    <dgm:pt modelId="{27D7DD98-1367-402A-835C-B595A7147416}" type="sibTrans" cxnId="{270DA459-F40C-495C-855A-6CE81A6BB1C5}">
      <dgm:prSet/>
      <dgm:spPr/>
      <dgm:t>
        <a:bodyPr/>
        <a:lstStyle/>
        <a:p>
          <a:endParaRPr lang="sv-SE"/>
        </a:p>
      </dgm:t>
    </dgm:pt>
    <dgm:pt modelId="{D0273C7E-6B47-4E06-82F2-909009CDD9AA}">
      <dgm:prSet/>
      <dgm:spPr/>
      <dgm:t>
        <a:bodyPr/>
        <a:lstStyle/>
        <a:p>
          <a:pPr rtl="0"/>
          <a:r>
            <a:rPr lang="sv-SE" dirty="0"/>
            <a:t>Vilka är mina kärnvärden? </a:t>
          </a:r>
        </a:p>
      </dgm:t>
    </dgm:pt>
    <dgm:pt modelId="{35B1D9BB-A95E-4F40-962A-EEAFBE2E91F0}" type="parTrans" cxnId="{93FBAFD4-6030-4BB9-A0E8-A22C2D0BC227}">
      <dgm:prSet/>
      <dgm:spPr/>
      <dgm:t>
        <a:bodyPr/>
        <a:lstStyle/>
        <a:p>
          <a:endParaRPr lang="sv-SE"/>
        </a:p>
      </dgm:t>
    </dgm:pt>
    <dgm:pt modelId="{5E0AFF0C-0E94-49FC-A613-D5EF640AC68A}" type="sibTrans" cxnId="{93FBAFD4-6030-4BB9-A0E8-A22C2D0BC227}">
      <dgm:prSet/>
      <dgm:spPr/>
      <dgm:t>
        <a:bodyPr/>
        <a:lstStyle/>
        <a:p>
          <a:endParaRPr lang="sv-SE"/>
        </a:p>
      </dgm:t>
    </dgm:pt>
    <dgm:pt modelId="{92C230B6-FE5E-4F3D-B3FD-258C847F189B}">
      <dgm:prSet/>
      <dgm:spPr/>
      <dgm:t>
        <a:bodyPr/>
        <a:lstStyle/>
        <a:p>
          <a:pPr rtl="0"/>
          <a:r>
            <a:rPr lang="sv-SE" dirty="0"/>
            <a:t>Hur ska jag uppfattas?</a:t>
          </a:r>
        </a:p>
      </dgm:t>
    </dgm:pt>
    <dgm:pt modelId="{E368B124-B63A-485C-AC11-A452D76A35D4}" type="parTrans" cxnId="{035AA797-E8A3-45DA-AEDB-5554A50837BA}">
      <dgm:prSet/>
      <dgm:spPr/>
      <dgm:t>
        <a:bodyPr/>
        <a:lstStyle/>
        <a:p>
          <a:endParaRPr lang="sv-SE"/>
        </a:p>
      </dgm:t>
    </dgm:pt>
    <dgm:pt modelId="{AD375C5E-9A4C-48FC-B257-1E5F13244E29}" type="sibTrans" cxnId="{035AA797-E8A3-45DA-AEDB-5554A50837BA}">
      <dgm:prSet/>
      <dgm:spPr/>
      <dgm:t>
        <a:bodyPr/>
        <a:lstStyle/>
        <a:p>
          <a:endParaRPr lang="sv-SE"/>
        </a:p>
      </dgm:t>
    </dgm:pt>
    <dgm:pt modelId="{AD33CFB5-655D-4273-8DF1-A30B09A2D2A8}">
      <dgm:prSet/>
      <dgm:spPr/>
      <dgm:t>
        <a:bodyPr/>
        <a:lstStyle/>
        <a:p>
          <a:pPr rtl="0"/>
          <a:r>
            <a:rPr lang="sv-SE" dirty="0"/>
            <a:t>Vad kan jag erbjuda?</a:t>
          </a:r>
        </a:p>
      </dgm:t>
    </dgm:pt>
    <dgm:pt modelId="{1E69AB9F-DDD5-4AD2-8699-A25555A0BD55}" type="parTrans" cxnId="{27CCA023-9475-43FA-B7B2-1A3C816B645E}">
      <dgm:prSet/>
      <dgm:spPr/>
      <dgm:t>
        <a:bodyPr/>
        <a:lstStyle/>
        <a:p>
          <a:endParaRPr lang="sv-SE"/>
        </a:p>
      </dgm:t>
    </dgm:pt>
    <dgm:pt modelId="{BBB24D3F-494B-4294-8E0D-219D4A17CEEC}" type="sibTrans" cxnId="{27CCA023-9475-43FA-B7B2-1A3C816B645E}">
      <dgm:prSet/>
      <dgm:spPr/>
      <dgm:t>
        <a:bodyPr/>
        <a:lstStyle/>
        <a:p>
          <a:endParaRPr lang="sv-SE"/>
        </a:p>
      </dgm:t>
    </dgm:pt>
    <dgm:pt modelId="{C477AA11-A944-444C-907B-30D22DACFFC8}" type="pres">
      <dgm:prSet presAssocID="{AAC8AF2C-D04B-43DF-8FBE-9514F8082ADF}" presName="compositeShape" presStyleCnt="0">
        <dgm:presLayoutVars>
          <dgm:dir/>
          <dgm:resizeHandles/>
        </dgm:presLayoutVars>
      </dgm:prSet>
      <dgm:spPr/>
    </dgm:pt>
    <dgm:pt modelId="{EB5E1C39-72BA-424C-A78E-C61507120AD1}" type="pres">
      <dgm:prSet presAssocID="{AAC8AF2C-D04B-43DF-8FBE-9514F8082ADF}" presName="pyramid" presStyleLbl="node1" presStyleIdx="0" presStyleCnt="1" custLinFactNeighborX="-254"/>
      <dgm:spPr/>
    </dgm:pt>
    <dgm:pt modelId="{93FA7443-CF3F-47E5-8F35-4AA30AA4EB08}" type="pres">
      <dgm:prSet presAssocID="{AAC8AF2C-D04B-43DF-8FBE-9514F8082ADF}" presName="theList" presStyleCnt="0"/>
      <dgm:spPr/>
    </dgm:pt>
    <dgm:pt modelId="{A49F4BA1-EA50-4ED2-B6C2-6A3EE2EA17D8}" type="pres">
      <dgm:prSet presAssocID="{CD1AB3E6-2A6E-462C-BE29-1E45F9DF1FBA}" presName="aNode" presStyleLbl="fgAcc1" presStyleIdx="0" presStyleCnt="5">
        <dgm:presLayoutVars>
          <dgm:bulletEnabled val="1"/>
        </dgm:presLayoutVars>
      </dgm:prSet>
      <dgm:spPr/>
    </dgm:pt>
    <dgm:pt modelId="{56615631-F364-4E4A-8558-79368A08913F}" type="pres">
      <dgm:prSet presAssocID="{CD1AB3E6-2A6E-462C-BE29-1E45F9DF1FBA}" presName="aSpace" presStyleCnt="0"/>
      <dgm:spPr/>
    </dgm:pt>
    <dgm:pt modelId="{9485C6C7-8131-49B9-8BBC-44284BF890AE}" type="pres">
      <dgm:prSet presAssocID="{FDC595E4-26C1-4DFA-BE0C-22D33D1605CF}" presName="aNode" presStyleLbl="fgAcc1" presStyleIdx="1" presStyleCnt="5" custLinFactY="100000" custLinFactNeighborX="1182" custLinFactNeighborY="149493">
        <dgm:presLayoutVars>
          <dgm:bulletEnabled val="1"/>
        </dgm:presLayoutVars>
      </dgm:prSet>
      <dgm:spPr/>
    </dgm:pt>
    <dgm:pt modelId="{4AF123BF-CA95-43D9-9463-A9EE6A0183E6}" type="pres">
      <dgm:prSet presAssocID="{FDC595E4-26C1-4DFA-BE0C-22D33D1605CF}" presName="aSpace" presStyleCnt="0"/>
      <dgm:spPr/>
    </dgm:pt>
    <dgm:pt modelId="{E240A1C5-3BD8-40E2-A3F0-BCA350BF5134}" type="pres">
      <dgm:prSet presAssocID="{D0273C7E-6B47-4E06-82F2-909009CDD9AA}" presName="aNode" presStyleLbl="fgAcc1" presStyleIdx="2" presStyleCnt="5" custLinFactY="-96269" custLinFactNeighborX="1182" custLinFactNeighborY="-100000">
        <dgm:presLayoutVars>
          <dgm:bulletEnabled val="1"/>
        </dgm:presLayoutVars>
      </dgm:prSet>
      <dgm:spPr/>
    </dgm:pt>
    <dgm:pt modelId="{7A351229-0731-4585-B3A6-66001D724F88}" type="pres">
      <dgm:prSet presAssocID="{D0273C7E-6B47-4E06-82F2-909009CDD9AA}" presName="aSpace" presStyleCnt="0"/>
      <dgm:spPr/>
    </dgm:pt>
    <dgm:pt modelId="{392611C3-EB73-4344-9196-E2F0A47FDE4A}" type="pres">
      <dgm:prSet presAssocID="{92C230B6-FE5E-4F3D-B3FD-258C847F189B}" presName="aNode" presStyleLbl="fgAcc1" presStyleIdx="3" presStyleCnt="5">
        <dgm:presLayoutVars>
          <dgm:bulletEnabled val="1"/>
        </dgm:presLayoutVars>
      </dgm:prSet>
      <dgm:spPr/>
    </dgm:pt>
    <dgm:pt modelId="{E1204FA0-1F23-448D-A230-BC16DB0FF92A}" type="pres">
      <dgm:prSet presAssocID="{92C230B6-FE5E-4F3D-B3FD-258C847F189B}" presName="aSpace" presStyleCnt="0"/>
      <dgm:spPr/>
    </dgm:pt>
    <dgm:pt modelId="{B4B774FA-18BC-4CAF-9FDB-709423C5E209}" type="pres">
      <dgm:prSet presAssocID="{AD33CFB5-655D-4273-8DF1-A30B09A2D2A8}" presName="aNode" presStyleLbl="fgAcc1" presStyleIdx="4" presStyleCnt="5">
        <dgm:presLayoutVars>
          <dgm:bulletEnabled val="1"/>
        </dgm:presLayoutVars>
      </dgm:prSet>
      <dgm:spPr/>
    </dgm:pt>
    <dgm:pt modelId="{E7A6459C-32A6-448F-889F-6A02D9D8C9E0}" type="pres">
      <dgm:prSet presAssocID="{AD33CFB5-655D-4273-8DF1-A30B09A2D2A8}" presName="aSpace" presStyleCnt="0"/>
      <dgm:spPr/>
    </dgm:pt>
  </dgm:ptLst>
  <dgm:cxnLst>
    <dgm:cxn modelId="{D883A70E-C6DA-4D76-8F09-2DEE9712EFF8}" type="presOf" srcId="{FDC595E4-26C1-4DFA-BE0C-22D33D1605CF}" destId="{9485C6C7-8131-49B9-8BBC-44284BF890AE}" srcOrd="0" destOrd="0" presId="urn:microsoft.com/office/officeart/2005/8/layout/pyramid2"/>
    <dgm:cxn modelId="{F6D9B615-7C66-4803-A46B-FC5C8BA9A9B7}" type="presOf" srcId="{92C230B6-FE5E-4F3D-B3FD-258C847F189B}" destId="{392611C3-EB73-4344-9196-E2F0A47FDE4A}" srcOrd="0" destOrd="0" presId="urn:microsoft.com/office/officeart/2005/8/layout/pyramid2"/>
    <dgm:cxn modelId="{27CCA023-9475-43FA-B7B2-1A3C816B645E}" srcId="{AAC8AF2C-D04B-43DF-8FBE-9514F8082ADF}" destId="{AD33CFB5-655D-4273-8DF1-A30B09A2D2A8}" srcOrd="4" destOrd="0" parTransId="{1E69AB9F-DDD5-4AD2-8699-A25555A0BD55}" sibTransId="{BBB24D3F-494B-4294-8E0D-219D4A17CEEC}"/>
    <dgm:cxn modelId="{FD2B4B3B-A764-4BC7-BEE6-3DCD9886BBD1}" type="presOf" srcId="{AD33CFB5-655D-4273-8DF1-A30B09A2D2A8}" destId="{B4B774FA-18BC-4CAF-9FDB-709423C5E209}" srcOrd="0" destOrd="0" presId="urn:microsoft.com/office/officeart/2005/8/layout/pyramid2"/>
    <dgm:cxn modelId="{3FBB0465-52F9-4345-A6E4-F11D3628C521}" type="presOf" srcId="{AAC8AF2C-D04B-43DF-8FBE-9514F8082ADF}" destId="{C477AA11-A944-444C-907B-30D22DACFFC8}" srcOrd="0" destOrd="0" presId="urn:microsoft.com/office/officeart/2005/8/layout/pyramid2"/>
    <dgm:cxn modelId="{270DA459-F40C-495C-855A-6CE81A6BB1C5}" srcId="{AAC8AF2C-D04B-43DF-8FBE-9514F8082ADF}" destId="{FDC595E4-26C1-4DFA-BE0C-22D33D1605CF}" srcOrd="1" destOrd="0" parTransId="{DEA83D0C-9B13-4809-8274-724D9E29F767}" sibTransId="{27D7DD98-1367-402A-835C-B595A7147416}"/>
    <dgm:cxn modelId="{979DA08C-29A9-4DFB-B93C-A33A94E44BA4}" type="presOf" srcId="{D0273C7E-6B47-4E06-82F2-909009CDD9AA}" destId="{E240A1C5-3BD8-40E2-A3F0-BCA350BF5134}" srcOrd="0" destOrd="0" presId="urn:microsoft.com/office/officeart/2005/8/layout/pyramid2"/>
    <dgm:cxn modelId="{035AA797-E8A3-45DA-AEDB-5554A50837BA}" srcId="{AAC8AF2C-D04B-43DF-8FBE-9514F8082ADF}" destId="{92C230B6-FE5E-4F3D-B3FD-258C847F189B}" srcOrd="3" destOrd="0" parTransId="{E368B124-B63A-485C-AC11-A452D76A35D4}" sibTransId="{AD375C5E-9A4C-48FC-B257-1E5F13244E29}"/>
    <dgm:cxn modelId="{F82FD4AA-BEE3-4078-98A1-011C163757C1}" srcId="{AAC8AF2C-D04B-43DF-8FBE-9514F8082ADF}" destId="{CD1AB3E6-2A6E-462C-BE29-1E45F9DF1FBA}" srcOrd="0" destOrd="0" parTransId="{21968C0C-0D49-4061-9AB9-083FB0C8C01A}" sibTransId="{AE0A568E-AD93-433D-B5C2-B5D62805A67A}"/>
    <dgm:cxn modelId="{BAD053B3-AD92-4B4A-849F-FAF8EEE77A88}" type="presOf" srcId="{CD1AB3E6-2A6E-462C-BE29-1E45F9DF1FBA}" destId="{A49F4BA1-EA50-4ED2-B6C2-6A3EE2EA17D8}" srcOrd="0" destOrd="0" presId="urn:microsoft.com/office/officeart/2005/8/layout/pyramid2"/>
    <dgm:cxn modelId="{93FBAFD4-6030-4BB9-A0E8-A22C2D0BC227}" srcId="{AAC8AF2C-D04B-43DF-8FBE-9514F8082ADF}" destId="{D0273C7E-6B47-4E06-82F2-909009CDD9AA}" srcOrd="2" destOrd="0" parTransId="{35B1D9BB-A95E-4F40-962A-EEAFBE2E91F0}" sibTransId="{5E0AFF0C-0E94-49FC-A613-D5EF640AC68A}"/>
    <dgm:cxn modelId="{9FF39ABC-B51C-4630-8B22-25EDA825E260}" type="presParOf" srcId="{C477AA11-A944-444C-907B-30D22DACFFC8}" destId="{EB5E1C39-72BA-424C-A78E-C61507120AD1}" srcOrd="0" destOrd="0" presId="urn:microsoft.com/office/officeart/2005/8/layout/pyramid2"/>
    <dgm:cxn modelId="{FAB7FB3B-A798-4C3C-828E-4170BCFAEA71}" type="presParOf" srcId="{C477AA11-A944-444C-907B-30D22DACFFC8}" destId="{93FA7443-CF3F-47E5-8F35-4AA30AA4EB08}" srcOrd="1" destOrd="0" presId="urn:microsoft.com/office/officeart/2005/8/layout/pyramid2"/>
    <dgm:cxn modelId="{7E48DC2B-3C90-48C2-9FE8-927B034F489F}" type="presParOf" srcId="{93FA7443-CF3F-47E5-8F35-4AA30AA4EB08}" destId="{A49F4BA1-EA50-4ED2-B6C2-6A3EE2EA17D8}" srcOrd="0" destOrd="0" presId="urn:microsoft.com/office/officeart/2005/8/layout/pyramid2"/>
    <dgm:cxn modelId="{C592E81D-0944-4D03-8C21-19DAEDD5B76E}" type="presParOf" srcId="{93FA7443-CF3F-47E5-8F35-4AA30AA4EB08}" destId="{56615631-F364-4E4A-8558-79368A08913F}" srcOrd="1" destOrd="0" presId="urn:microsoft.com/office/officeart/2005/8/layout/pyramid2"/>
    <dgm:cxn modelId="{5B7970CF-C456-4E30-B454-EC98C02FB938}" type="presParOf" srcId="{93FA7443-CF3F-47E5-8F35-4AA30AA4EB08}" destId="{9485C6C7-8131-49B9-8BBC-44284BF890AE}" srcOrd="2" destOrd="0" presId="urn:microsoft.com/office/officeart/2005/8/layout/pyramid2"/>
    <dgm:cxn modelId="{FD2B7F72-CF86-42DC-A0D2-72F5839C8262}" type="presParOf" srcId="{93FA7443-CF3F-47E5-8F35-4AA30AA4EB08}" destId="{4AF123BF-CA95-43D9-9463-A9EE6A0183E6}" srcOrd="3" destOrd="0" presId="urn:microsoft.com/office/officeart/2005/8/layout/pyramid2"/>
    <dgm:cxn modelId="{589C090F-9FC7-4F77-A27B-8001DD349B6D}" type="presParOf" srcId="{93FA7443-CF3F-47E5-8F35-4AA30AA4EB08}" destId="{E240A1C5-3BD8-40E2-A3F0-BCA350BF5134}" srcOrd="4" destOrd="0" presId="urn:microsoft.com/office/officeart/2005/8/layout/pyramid2"/>
    <dgm:cxn modelId="{89A5A4E0-E7DD-49B0-8138-79EE43721CB2}" type="presParOf" srcId="{93FA7443-CF3F-47E5-8F35-4AA30AA4EB08}" destId="{7A351229-0731-4585-B3A6-66001D724F88}" srcOrd="5" destOrd="0" presId="urn:microsoft.com/office/officeart/2005/8/layout/pyramid2"/>
    <dgm:cxn modelId="{9C9D7551-FBB0-4DBA-B164-72248E88F3C5}" type="presParOf" srcId="{93FA7443-CF3F-47E5-8F35-4AA30AA4EB08}" destId="{392611C3-EB73-4344-9196-E2F0A47FDE4A}" srcOrd="6" destOrd="0" presId="urn:microsoft.com/office/officeart/2005/8/layout/pyramid2"/>
    <dgm:cxn modelId="{25BEDAA2-2423-4581-AB57-F831975DCB8E}" type="presParOf" srcId="{93FA7443-CF3F-47E5-8F35-4AA30AA4EB08}" destId="{E1204FA0-1F23-448D-A230-BC16DB0FF92A}" srcOrd="7" destOrd="0" presId="urn:microsoft.com/office/officeart/2005/8/layout/pyramid2"/>
    <dgm:cxn modelId="{14FF6539-0538-42F3-A4EA-B88871A3191B}" type="presParOf" srcId="{93FA7443-CF3F-47E5-8F35-4AA30AA4EB08}" destId="{B4B774FA-18BC-4CAF-9FDB-709423C5E209}" srcOrd="8" destOrd="0" presId="urn:microsoft.com/office/officeart/2005/8/layout/pyramid2"/>
    <dgm:cxn modelId="{3A8FFCEC-8955-41B1-A2FC-45C71B816E9C}" type="presParOf" srcId="{93FA7443-CF3F-47E5-8F35-4AA30AA4EB08}" destId="{E7A6459C-32A6-448F-889F-6A02D9D8C9E0}" srcOrd="9" destOrd="0" presId="urn:microsoft.com/office/officeart/2005/8/layout/pyramid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C8AF2C-D04B-43DF-8FBE-9514F8082ADF}" type="doc">
      <dgm:prSet loTypeId="urn:microsoft.com/office/officeart/2005/8/layout/pyramid2" loCatId="pyramid" qsTypeId="urn:microsoft.com/office/officeart/2005/8/quickstyle/simple1" qsCatId="simple" csTypeId="urn:microsoft.com/office/officeart/2005/8/colors/accent2_1" csCatId="accent2"/>
      <dgm:spPr/>
      <dgm:t>
        <a:bodyPr/>
        <a:lstStyle/>
        <a:p>
          <a:endParaRPr lang="sv-SE"/>
        </a:p>
      </dgm:t>
    </dgm:pt>
    <dgm:pt modelId="{CD1AB3E6-2A6E-462C-BE29-1E45F9DF1FBA}">
      <dgm:prSet/>
      <dgm:spPr/>
      <dgm:t>
        <a:bodyPr/>
        <a:lstStyle/>
        <a:p>
          <a:pPr rtl="0"/>
          <a:r>
            <a:rPr lang="sv-SE" dirty="0"/>
            <a:t>Vad står jag för?</a:t>
          </a:r>
        </a:p>
      </dgm:t>
    </dgm:pt>
    <dgm:pt modelId="{21968C0C-0D49-4061-9AB9-083FB0C8C01A}" type="parTrans" cxnId="{F82FD4AA-BEE3-4078-98A1-011C163757C1}">
      <dgm:prSet/>
      <dgm:spPr/>
      <dgm:t>
        <a:bodyPr/>
        <a:lstStyle/>
        <a:p>
          <a:endParaRPr lang="sv-SE"/>
        </a:p>
      </dgm:t>
    </dgm:pt>
    <dgm:pt modelId="{AE0A568E-AD93-433D-B5C2-B5D62805A67A}" type="sibTrans" cxnId="{F82FD4AA-BEE3-4078-98A1-011C163757C1}">
      <dgm:prSet/>
      <dgm:spPr/>
      <dgm:t>
        <a:bodyPr/>
        <a:lstStyle/>
        <a:p>
          <a:endParaRPr lang="sv-SE"/>
        </a:p>
      </dgm:t>
    </dgm:pt>
    <dgm:pt modelId="{FDC595E4-26C1-4DFA-BE0C-22D33D1605CF}">
      <dgm:prSet/>
      <dgm:spPr/>
      <dgm:t>
        <a:bodyPr/>
        <a:lstStyle/>
        <a:p>
          <a:pPr rtl="0"/>
          <a:r>
            <a:rPr lang="sv-SE" dirty="0"/>
            <a:t>Vem vill jag vara?</a:t>
          </a:r>
        </a:p>
      </dgm:t>
    </dgm:pt>
    <dgm:pt modelId="{DEA83D0C-9B13-4809-8274-724D9E29F767}" type="parTrans" cxnId="{270DA459-F40C-495C-855A-6CE81A6BB1C5}">
      <dgm:prSet/>
      <dgm:spPr/>
      <dgm:t>
        <a:bodyPr/>
        <a:lstStyle/>
        <a:p>
          <a:endParaRPr lang="sv-SE"/>
        </a:p>
      </dgm:t>
    </dgm:pt>
    <dgm:pt modelId="{27D7DD98-1367-402A-835C-B595A7147416}" type="sibTrans" cxnId="{270DA459-F40C-495C-855A-6CE81A6BB1C5}">
      <dgm:prSet/>
      <dgm:spPr/>
      <dgm:t>
        <a:bodyPr/>
        <a:lstStyle/>
        <a:p>
          <a:endParaRPr lang="sv-SE"/>
        </a:p>
      </dgm:t>
    </dgm:pt>
    <dgm:pt modelId="{D0273C7E-6B47-4E06-82F2-909009CDD9AA}">
      <dgm:prSet/>
      <dgm:spPr/>
      <dgm:t>
        <a:bodyPr/>
        <a:lstStyle/>
        <a:p>
          <a:pPr rtl="0"/>
          <a:r>
            <a:rPr lang="sv-SE" dirty="0"/>
            <a:t>Vilka är mina kärnvärden? </a:t>
          </a:r>
        </a:p>
      </dgm:t>
    </dgm:pt>
    <dgm:pt modelId="{35B1D9BB-A95E-4F40-962A-EEAFBE2E91F0}" type="parTrans" cxnId="{93FBAFD4-6030-4BB9-A0E8-A22C2D0BC227}">
      <dgm:prSet/>
      <dgm:spPr/>
      <dgm:t>
        <a:bodyPr/>
        <a:lstStyle/>
        <a:p>
          <a:endParaRPr lang="sv-SE"/>
        </a:p>
      </dgm:t>
    </dgm:pt>
    <dgm:pt modelId="{5E0AFF0C-0E94-49FC-A613-D5EF640AC68A}" type="sibTrans" cxnId="{93FBAFD4-6030-4BB9-A0E8-A22C2D0BC227}">
      <dgm:prSet/>
      <dgm:spPr/>
      <dgm:t>
        <a:bodyPr/>
        <a:lstStyle/>
        <a:p>
          <a:endParaRPr lang="sv-SE"/>
        </a:p>
      </dgm:t>
    </dgm:pt>
    <dgm:pt modelId="{92C230B6-FE5E-4F3D-B3FD-258C847F189B}">
      <dgm:prSet/>
      <dgm:spPr/>
      <dgm:t>
        <a:bodyPr/>
        <a:lstStyle/>
        <a:p>
          <a:pPr rtl="0"/>
          <a:r>
            <a:rPr lang="sv-SE" dirty="0"/>
            <a:t>Hur ska jag uppfattas?</a:t>
          </a:r>
        </a:p>
      </dgm:t>
    </dgm:pt>
    <dgm:pt modelId="{E368B124-B63A-485C-AC11-A452D76A35D4}" type="parTrans" cxnId="{035AA797-E8A3-45DA-AEDB-5554A50837BA}">
      <dgm:prSet/>
      <dgm:spPr/>
      <dgm:t>
        <a:bodyPr/>
        <a:lstStyle/>
        <a:p>
          <a:endParaRPr lang="sv-SE"/>
        </a:p>
      </dgm:t>
    </dgm:pt>
    <dgm:pt modelId="{AD375C5E-9A4C-48FC-B257-1E5F13244E29}" type="sibTrans" cxnId="{035AA797-E8A3-45DA-AEDB-5554A50837BA}">
      <dgm:prSet/>
      <dgm:spPr/>
      <dgm:t>
        <a:bodyPr/>
        <a:lstStyle/>
        <a:p>
          <a:endParaRPr lang="sv-SE"/>
        </a:p>
      </dgm:t>
    </dgm:pt>
    <dgm:pt modelId="{AD33CFB5-655D-4273-8DF1-A30B09A2D2A8}">
      <dgm:prSet/>
      <dgm:spPr/>
      <dgm:t>
        <a:bodyPr/>
        <a:lstStyle/>
        <a:p>
          <a:pPr rtl="0"/>
          <a:r>
            <a:rPr lang="sv-SE" dirty="0"/>
            <a:t>Vad kan jag erbjuda?</a:t>
          </a:r>
        </a:p>
      </dgm:t>
    </dgm:pt>
    <dgm:pt modelId="{1E69AB9F-DDD5-4AD2-8699-A25555A0BD55}" type="parTrans" cxnId="{27CCA023-9475-43FA-B7B2-1A3C816B645E}">
      <dgm:prSet/>
      <dgm:spPr/>
      <dgm:t>
        <a:bodyPr/>
        <a:lstStyle/>
        <a:p>
          <a:endParaRPr lang="sv-SE"/>
        </a:p>
      </dgm:t>
    </dgm:pt>
    <dgm:pt modelId="{BBB24D3F-494B-4294-8E0D-219D4A17CEEC}" type="sibTrans" cxnId="{27CCA023-9475-43FA-B7B2-1A3C816B645E}">
      <dgm:prSet/>
      <dgm:spPr/>
      <dgm:t>
        <a:bodyPr/>
        <a:lstStyle/>
        <a:p>
          <a:endParaRPr lang="sv-SE"/>
        </a:p>
      </dgm:t>
    </dgm:pt>
    <dgm:pt modelId="{C477AA11-A944-444C-907B-30D22DACFFC8}" type="pres">
      <dgm:prSet presAssocID="{AAC8AF2C-D04B-43DF-8FBE-9514F8082ADF}" presName="compositeShape" presStyleCnt="0">
        <dgm:presLayoutVars>
          <dgm:dir/>
          <dgm:resizeHandles/>
        </dgm:presLayoutVars>
      </dgm:prSet>
      <dgm:spPr/>
    </dgm:pt>
    <dgm:pt modelId="{EB5E1C39-72BA-424C-A78E-C61507120AD1}" type="pres">
      <dgm:prSet presAssocID="{AAC8AF2C-D04B-43DF-8FBE-9514F8082ADF}" presName="pyramid" presStyleLbl="node1" presStyleIdx="0" presStyleCnt="1" custLinFactNeighborX="-254"/>
      <dgm:spPr/>
    </dgm:pt>
    <dgm:pt modelId="{93FA7443-CF3F-47E5-8F35-4AA30AA4EB08}" type="pres">
      <dgm:prSet presAssocID="{AAC8AF2C-D04B-43DF-8FBE-9514F8082ADF}" presName="theList" presStyleCnt="0"/>
      <dgm:spPr/>
    </dgm:pt>
    <dgm:pt modelId="{A49F4BA1-EA50-4ED2-B6C2-6A3EE2EA17D8}" type="pres">
      <dgm:prSet presAssocID="{CD1AB3E6-2A6E-462C-BE29-1E45F9DF1FBA}" presName="aNode" presStyleLbl="fgAcc1" presStyleIdx="0" presStyleCnt="5">
        <dgm:presLayoutVars>
          <dgm:bulletEnabled val="1"/>
        </dgm:presLayoutVars>
      </dgm:prSet>
      <dgm:spPr/>
    </dgm:pt>
    <dgm:pt modelId="{56615631-F364-4E4A-8558-79368A08913F}" type="pres">
      <dgm:prSet presAssocID="{CD1AB3E6-2A6E-462C-BE29-1E45F9DF1FBA}" presName="aSpace" presStyleCnt="0"/>
      <dgm:spPr/>
    </dgm:pt>
    <dgm:pt modelId="{9485C6C7-8131-49B9-8BBC-44284BF890AE}" type="pres">
      <dgm:prSet presAssocID="{FDC595E4-26C1-4DFA-BE0C-22D33D1605CF}" presName="aNode" presStyleLbl="fgAcc1" presStyleIdx="1" presStyleCnt="5" custLinFactY="100000" custLinFactNeighborX="1182" custLinFactNeighborY="149493">
        <dgm:presLayoutVars>
          <dgm:bulletEnabled val="1"/>
        </dgm:presLayoutVars>
      </dgm:prSet>
      <dgm:spPr/>
    </dgm:pt>
    <dgm:pt modelId="{4AF123BF-CA95-43D9-9463-A9EE6A0183E6}" type="pres">
      <dgm:prSet presAssocID="{FDC595E4-26C1-4DFA-BE0C-22D33D1605CF}" presName="aSpace" presStyleCnt="0"/>
      <dgm:spPr/>
    </dgm:pt>
    <dgm:pt modelId="{E240A1C5-3BD8-40E2-A3F0-BCA350BF5134}" type="pres">
      <dgm:prSet presAssocID="{D0273C7E-6B47-4E06-82F2-909009CDD9AA}" presName="aNode" presStyleLbl="fgAcc1" presStyleIdx="2" presStyleCnt="5" custLinFactY="-96269" custLinFactNeighborX="1182" custLinFactNeighborY="-100000">
        <dgm:presLayoutVars>
          <dgm:bulletEnabled val="1"/>
        </dgm:presLayoutVars>
      </dgm:prSet>
      <dgm:spPr/>
    </dgm:pt>
    <dgm:pt modelId="{7A351229-0731-4585-B3A6-66001D724F88}" type="pres">
      <dgm:prSet presAssocID="{D0273C7E-6B47-4E06-82F2-909009CDD9AA}" presName="aSpace" presStyleCnt="0"/>
      <dgm:spPr/>
    </dgm:pt>
    <dgm:pt modelId="{392611C3-EB73-4344-9196-E2F0A47FDE4A}" type="pres">
      <dgm:prSet presAssocID="{92C230B6-FE5E-4F3D-B3FD-258C847F189B}" presName="aNode" presStyleLbl="fgAcc1" presStyleIdx="3" presStyleCnt="5">
        <dgm:presLayoutVars>
          <dgm:bulletEnabled val="1"/>
        </dgm:presLayoutVars>
      </dgm:prSet>
      <dgm:spPr/>
    </dgm:pt>
    <dgm:pt modelId="{E1204FA0-1F23-448D-A230-BC16DB0FF92A}" type="pres">
      <dgm:prSet presAssocID="{92C230B6-FE5E-4F3D-B3FD-258C847F189B}" presName="aSpace" presStyleCnt="0"/>
      <dgm:spPr/>
    </dgm:pt>
    <dgm:pt modelId="{B4B774FA-18BC-4CAF-9FDB-709423C5E209}" type="pres">
      <dgm:prSet presAssocID="{AD33CFB5-655D-4273-8DF1-A30B09A2D2A8}" presName="aNode" presStyleLbl="fgAcc1" presStyleIdx="4" presStyleCnt="5">
        <dgm:presLayoutVars>
          <dgm:bulletEnabled val="1"/>
        </dgm:presLayoutVars>
      </dgm:prSet>
      <dgm:spPr/>
    </dgm:pt>
    <dgm:pt modelId="{E7A6459C-32A6-448F-889F-6A02D9D8C9E0}" type="pres">
      <dgm:prSet presAssocID="{AD33CFB5-655D-4273-8DF1-A30B09A2D2A8}" presName="aSpace" presStyleCnt="0"/>
      <dgm:spPr/>
    </dgm:pt>
  </dgm:ptLst>
  <dgm:cxnLst>
    <dgm:cxn modelId="{0D19E609-925E-41A1-82BC-6F1A331F46FC}" type="presOf" srcId="{CD1AB3E6-2A6E-462C-BE29-1E45F9DF1FBA}" destId="{A49F4BA1-EA50-4ED2-B6C2-6A3EE2EA17D8}" srcOrd="0" destOrd="0" presId="urn:microsoft.com/office/officeart/2005/8/layout/pyramid2"/>
    <dgm:cxn modelId="{27CCA023-9475-43FA-B7B2-1A3C816B645E}" srcId="{AAC8AF2C-D04B-43DF-8FBE-9514F8082ADF}" destId="{AD33CFB5-655D-4273-8DF1-A30B09A2D2A8}" srcOrd="4" destOrd="0" parTransId="{1E69AB9F-DDD5-4AD2-8699-A25555A0BD55}" sibTransId="{BBB24D3F-494B-4294-8E0D-219D4A17CEEC}"/>
    <dgm:cxn modelId="{1F921A31-C403-448C-998C-D95AC3141C3C}" type="presOf" srcId="{FDC595E4-26C1-4DFA-BE0C-22D33D1605CF}" destId="{9485C6C7-8131-49B9-8BBC-44284BF890AE}" srcOrd="0" destOrd="0" presId="urn:microsoft.com/office/officeart/2005/8/layout/pyramid2"/>
    <dgm:cxn modelId="{A83EEC56-15C8-4D93-A2E0-8B1F5B2FC03A}" type="presOf" srcId="{AAC8AF2C-D04B-43DF-8FBE-9514F8082ADF}" destId="{C477AA11-A944-444C-907B-30D22DACFFC8}" srcOrd="0" destOrd="0" presId="urn:microsoft.com/office/officeart/2005/8/layout/pyramid2"/>
    <dgm:cxn modelId="{270DA459-F40C-495C-855A-6CE81A6BB1C5}" srcId="{AAC8AF2C-D04B-43DF-8FBE-9514F8082ADF}" destId="{FDC595E4-26C1-4DFA-BE0C-22D33D1605CF}" srcOrd="1" destOrd="0" parTransId="{DEA83D0C-9B13-4809-8274-724D9E29F767}" sibTransId="{27D7DD98-1367-402A-835C-B595A7147416}"/>
    <dgm:cxn modelId="{035AA797-E8A3-45DA-AEDB-5554A50837BA}" srcId="{AAC8AF2C-D04B-43DF-8FBE-9514F8082ADF}" destId="{92C230B6-FE5E-4F3D-B3FD-258C847F189B}" srcOrd="3" destOrd="0" parTransId="{E368B124-B63A-485C-AC11-A452D76A35D4}" sibTransId="{AD375C5E-9A4C-48FC-B257-1E5F13244E29}"/>
    <dgm:cxn modelId="{8F52CD99-DB1D-41DC-8B77-394F539A8CE5}" type="presOf" srcId="{D0273C7E-6B47-4E06-82F2-909009CDD9AA}" destId="{E240A1C5-3BD8-40E2-A3F0-BCA350BF5134}" srcOrd="0" destOrd="0" presId="urn:microsoft.com/office/officeart/2005/8/layout/pyramid2"/>
    <dgm:cxn modelId="{F82FD4AA-BEE3-4078-98A1-011C163757C1}" srcId="{AAC8AF2C-D04B-43DF-8FBE-9514F8082ADF}" destId="{CD1AB3E6-2A6E-462C-BE29-1E45F9DF1FBA}" srcOrd="0" destOrd="0" parTransId="{21968C0C-0D49-4061-9AB9-083FB0C8C01A}" sibTransId="{AE0A568E-AD93-433D-B5C2-B5D62805A67A}"/>
    <dgm:cxn modelId="{EEA12FBB-9804-4D66-9A05-79CCBCE0AC79}" type="presOf" srcId="{92C230B6-FE5E-4F3D-B3FD-258C847F189B}" destId="{392611C3-EB73-4344-9196-E2F0A47FDE4A}" srcOrd="0" destOrd="0" presId="urn:microsoft.com/office/officeart/2005/8/layout/pyramid2"/>
    <dgm:cxn modelId="{AF6C89CD-F005-4EDF-B259-29D2703ACD40}" type="presOf" srcId="{AD33CFB5-655D-4273-8DF1-A30B09A2D2A8}" destId="{B4B774FA-18BC-4CAF-9FDB-709423C5E209}" srcOrd="0" destOrd="0" presId="urn:microsoft.com/office/officeart/2005/8/layout/pyramid2"/>
    <dgm:cxn modelId="{93FBAFD4-6030-4BB9-A0E8-A22C2D0BC227}" srcId="{AAC8AF2C-D04B-43DF-8FBE-9514F8082ADF}" destId="{D0273C7E-6B47-4E06-82F2-909009CDD9AA}" srcOrd="2" destOrd="0" parTransId="{35B1D9BB-A95E-4F40-962A-EEAFBE2E91F0}" sibTransId="{5E0AFF0C-0E94-49FC-A613-D5EF640AC68A}"/>
    <dgm:cxn modelId="{A2A1B467-87E9-4B9A-B360-D8991E47C835}" type="presParOf" srcId="{C477AA11-A944-444C-907B-30D22DACFFC8}" destId="{EB5E1C39-72BA-424C-A78E-C61507120AD1}" srcOrd="0" destOrd="0" presId="urn:microsoft.com/office/officeart/2005/8/layout/pyramid2"/>
    <dgm:cxn modelId="{BB08995B-CFF5-4236-A91C-644BD93D63D4}" type="presParOf" srcId="{C477AA11-A944-444C-907B-30D22DACFFC8}" destId="{93FA7443-CF3F-47E5-8F35-4AA30AA4EB08}" srcOrd="1" destOrd="0" presId="urn:microsoft.com/office/officeart/2005/8/layout/pyramid2"/>
    <dgm:cxn modelId="{EE624EFB-605B-4C3D-A119-B8129F1F59D0}" type="presParOf" srcId="{93FA7443-CF3F-47E5-8F35-4AA30AA4EB08}" destId="{A49F4BA1-EA50-4ED2-B6C2-6A3EE2EA17D8}" srcOrd="0" destOrd="0" presId="urn:microsoft.com/office/officeart/2005/8/layout/pyramid2"/>
    <dgm:cxn modelId="{7F71729A-0369-4A5A-A723-01F6757569BE}" type="presParOf" srcId="{93FA7443-CF3F-47E5-8F35-4AA30AA4EB08}" destId="{56615631-F364-4E4A-8558-79368A08913F}" srcOrd="1" destOrd="0" presId="urn:microsoft.com/office/officeart/2005/8/layout/pyramid2"/>
    <dgm:cxn modelId="{22C7EA13-6258-4EB4-BB49-39FBC10E1997}" type="presParOf" srcId="{93FA7443-CF3F-47E5-8F35-4AA30AA4EB08}" destId="{9485C6C7-8131-49B9-8BBC-44284BF890AE}" srcOrd="2" destOrd="0" presId="urn:microsoft.com/office/officeart/2005/8/layout/pyramid2"/>
    <dgm:cxn modelId="{DE89D69E-58F5-47FC-BBFE-F236497CB567}" type="presParOf" srcId="{93FA7443-CF3F-47E5-8F35-4AA30AA4EB08}" destId="{4AF123BF-CA95-43D9-9463-A9EE6A0183E6}" srcOrd="3" destOrd="0" presId="urn:microsoft.com/office/officeart/2005/8/layout/pyramid2"/>
    <dgm:cxn modelId="{5262E19D-48C4-47B1-8128-EF554620D802}" type="presParOf" srcId="{93FA7443-CF3F-47E5-8F35-4AA30AA4EB08}" destId="{E240A1C5-3BD8-40E2-A3F0-BCA350BF5134}" srcOrd="4" destOrd="0" presId="urn:microsoft.com/office/officeart/2005/8/layout/pyramid2"/>
    <dgm:cxn modelId="{8F2177DC-FB4D-4958-AA41-8A76220F3144}" type="presParOf" srcId="{93FA7443-CF3F-47E5-8F35-4AA30AA4EB08}" destId="{7A351229-0731-4585-B3A6-66001D724F88}" srcOrd="5" destOrd="0" presId="urn:microsoft.com/office/officeart/2005/8/layout/pyramid2"/>
    <dgm:cxn modelId="{15E58D33-897C-456B-B333-622C087F6407}" type="presParOf" srcId="{93FA7443-CF3F-47E5-8F35-4AA30AA4EB08}" destId="{392611C3-EB73-4344-9196-E2F0A47FDE4A}" srcOrd="6" destOrd="0" presId="urn:microsoft.com/office/officeart/2005/8/layout/pyramid2"/>
    <dgm:cxn modelId="{B9524F07-0931-43E1-961A-463B456DF368}" type="presParOf" srcId="{93FA7443-CF3F-47E5-8F35-4AA30AA4EB08}" destId="{E1204FA0-1F23-448D-A230-BC16DB0FF92A}" srcOrd="7" destOrd="0" presId="urn:microsoft.com/office/officeart/2005/8/layout/pyramid2"/>
    <dgm:cxn modelId="{E7284ECB-F91D-43EA-998F-B76E66F99B25}" type="presParOf" srcId="{93FA7443-CF3F-47E5-8F35-4AA30AA4EB08}" destId="{B4B774FA-18BC-4CAF-9FDB-709423C5E209}" srcOrd="8" destOrd="0" presId="urn:microsoft.com/office/officeart/2005/8/layout/pyramid2"/>
    <dgm:cxn modelId="{176DFB0C-25B6-40AD-9582-65FC7804EF7E}" type="presParOf" srcId="{93FA7443-CF3F-47E5-8F35-4AA30AA4EB08}" destId="{E7A6459C-32A6-448F-889F-6A02D9D8C9E0}" srcOrd="9" destOrd="0" presId="urn:microsoft.com/office/officeart/2005/8/layout/pyramid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C8AF2C-D04B-43DF-8FBE-9514F8082ADF}" type="doc">
      <dgm:prSet loTypeId="urn:microsoft.com/office/officeart/2005/8/layout/pyramid2" loCatId="pyramid" qsTypeId="urn:microsoft.com/office/officeart/2005/8/quickstyle/simple1" qsCatId="simple" csTypeId="urn:microsoft.com/office/officeart/2005/8/colors/accent2_1" csCatId="accent2"/>
      <dgm:spPr/>
      <dgm:t>
        <a:bodyPr/>
        <a:lstStyle/>
        <a:p>
          <a:endParaRPr lang="sv-SE"/>
        </a:p>
      </dgm:t>
    </dgm:pt>
    <dgm:pt modelId="{CD1AB3E6-2A6E-462C-BE29-1E45F9DF1FBA}">
      <dgm:prSet/>
      <dgm:spPr/>
      <dgm:t>
        <a:bodyPr/>
        <a:lstStyle/>
        <a:p>
          <a:pPr rtl="0"/>
          <a:r>
            <a:rPr lang="sv-SE" dirty="0"/>
            <a:t>Vad står jag för?</a:t>
          </a:r>
        </a:p>
      </dgm:t>
    </dgm:pt>
    <dgm:pt modelId="{21968C0C-0D49-4061-9AB9-083FB0C8C01A}" type="parTrans" cxnId="{F82FD4AA-BEE3-4078-98A1-011C163757C1}">
      <dgm:prSet/>
      <dgm:spPr/>
      <dgm:t>
        <a:bodyPr/>
        <a:lstStyle/>
        <a:p>
          <a:endParaRPr lang="sv-SE"/>
        </a:p>
      </dgm:t>
    </dgm:pt>
    <dgm:pt modelId="{AE0A568E-AD93-433D-B5C2-B5D62805A67A}" type="sibTrans" cxnId="{F82FD4AA-BEE3-4078-98A1-011C163757C1}">
      <dgm:prSet/>
      <dgm:spPr/>
      <dgm:t>
        <a:bodyPr/>
        <a:lstStyle/>
        <a:p>
          <a:endParaRPr lang="sv-SE"/>
        </a:p>
      </dgm:t>
    </dgm:pt>
    <dgm:pt modelId="{FDC595E4-26C1-4DFA-BE0C-22D33D1605CF}">
      <dgm:prSet/>
      <dgm:spPr/>
      <dgm:t>
        <a:bodyPr/>
        <a:lstStyle/>
        <a:p>
          <a:pPr rtl="0"/>
          <a:r>
            <a:rPr lang="sv-SE" dirty="0"/>
            <a:t>Vem vill jag vara?</a:t>
          </a:r>
        </a:p>
      </dgm:t>
    </dgm:pt>
    <dgm:pt modelId="{DEA83D0C-9B13-4809-8274-724D9E29F767}" type="parTrans" cxnId="{270DA459-F40C-495C-855A-6CE81A6BB1C5}">
      <dgm:prSet/>
      <dgm:spPr/>
      <dgm:t>
        <a:bodyPr/>
        <a:lstStyle/>
        <a:p>
          <a:endParaRPr lang="sv-SE"/>
        </a:p>
      </dgm:t>
    </dgm:pt>
    <dgm:pt modelId="{27D7DD98-1367-402A-835C-B595A7147416}" type="sibTrans" cxnId="{270DA459-F40C-495C-855A-6CE81A6BB1C5}">
      <dgm:prSet/>
      <dgm:spPr/>
      <dgm:t>
        <a:bodyPr/>
        <a:lstStyle/>
        <a:p>
          <a:endParaRPr lang="sv-SE"/>
        </a:p>
      </dgm:t>
    </dgm:pt>
    <dgm:pt modelId="{D0273C7E-6B47-4E06-82F2-909009CDD9AA}">
      <dgm:prSet/>
      <dgm:spPr/>
      <dgm:t>
        <a:bodyPr/>
        <a:lstStyle/>
        <a:p>
          <a:pPr rtl="0"/>
          <a:r>
            <a:rPr lang="sv-SE" dirty="0"/>
            <a:t>Vilka är mina kärnvärden? </a:t>
          </a:r>
        </a:p>
      </dgm:t>
    </dgm:pt>
    <dgm:pt modelId="{35B1D9BB-A95E-4F40-962A-EEAFBE2E91F0}" type="parTrans" cxnId="{93FBAFD4-6030-4BB9-A0E8-A22C2D0BC227}">
      <dgm:prSet/>
      <dgm:spPr/>
      <dgm:t>
        <a:bodyPr/>
        <a:lstStyle/>
        <a:p>
          <a:endParaRPr lang="sv-SE"/>
        </a:p>
      </dgm:t>
    </dgm:pt>
    <dgm:pt modelId="{5E0AFF0C-0E94-49FC-A613-D5EF640AC68A}" type="sibTrans" cxnId="{93FBAFD4-6030-4BB9-A0E8-A22C2D0BC227}">
      <dgm:prSet/>
      <dgm:spPr/>
      <dgm:t>
        <a:bodyPr/>
        <a:lstStyle/>
        <a:p>
          <a:endParaRPr lang="sv-SE"/>
        </a:p>
      </dgm:t>
    </dgm:pt>
    <dgm:pt modelId="{92C230B6-FE5E-4F3D-B3FD-258C847F189B}">
      <dgm:prSet/>
      <dgm:spPr/>
      <dgm:t>
        <a:bodyPr/>
        <a:lstStyle/>
        <a:p>
          <a:pPr rtl="0"/>
          <a:r>
            <a:rPr lang="sv-SE" dirty="0"/>
            <a:t>Hur ska jag uppfattas?</a:t>
          </a:r>
        </a:p>
      </dgm:t>
    </dgm:pt>
    <dgm:pt modelId="{E368B124-B63A-485C-AC11-A452D76A35D4}" type="parTrans" cxnId="{035AA797-E8A3-45DA-AEDB-5554A50837BA}">
      <dgm:prSet/>
      <dgm:spPr/>
      <dgm:t>
        <a:bodyPr/>
        <a:lstStyle/>
        <a:p>
          <a:endParaRPr lang="sv-SE"/>
        </a:p>
      </dgm:t>
    </dgm:pt>
    <dgm:pt modelId="{AD375C5E-9A4C-48FC-B257-1E5F13244E29}" type="sibTrans" cxnId="{035AA797-E8A3-45DA-AEDB-5554A50837BA}">
      <dgm:prSet/>
      <dgm:spPr/>
      <dgm:t>
        <a:bodyPr/>
        <a:lstStyle/>
        <a:p>
          <a:endParaRPr lang="sv-SE"/>
        </a:p>
      </dgm:t>
    </dgm:pt>
    <dgm:pt modelId="{AD33CFB5-655D-4273-8DF1-A30B09A2D2A8}">
      <dgm:prSet/>
      <dgm:spPr/>
      <dgm:t>
        <a:bodyPr/>
        <a:lstStyle/>
        <a:p>
          <a:pPr rtl="0"/>
          <a:r>
            <a:rPr lang="sv-SE" dirty="0"/>
            <a:t>Vad kan jag erbjuda?</a:t>
          </a:r>
        </a:p>
      </dgm:t>
    </dgm:pt>
    <dgm:pt modelId="{1E69AB9F-DDD5-4AD2-8699-A25555A0BD55}" type="parTrans" cxnId="{27CCA023-9475-43FA-B7B2-1A3C816B645E}">
      <dgm:prSet/>
      <dgm:spPr/>
      <dgm:t>
        <a:bodyPr/>
        <a:lstStyle/>
        <a:p>
          <a:endParaRPr lang="sv-SE"/>
        </a:p>
      </dgm:t>
    </dgm:pt>
    <dgm:pt modelId="{BBB24D3F-494B-4294-8E0D-219D4A17CEEC}" type="sibTrans" cxnId="{27CCA023-9475-43FA-B7B2-1A3C816B645E}">
      <dgm:prSet/>
      <dgm:spPr/>
      <dgm:t>
        <a:bodyPr/>
        <a:lstStyle/>
        <a:p>
          <a:endParaRPr lang="sv-SE"/>
        </a:p>
      </dgm:t>
    </dgm:pt>
    <dgm:pt modelId="{C477AA11-A944-444C-907B-30D22DACFFC8}" type="pres">
      <dgm:prSet presAssocID="{AAC8AF2C-D04B-43DF-8FBE-9514F8082ADF}" presName="compositeShape" presStyleCnt="0">
        <dgm:presLayoutVars>
          <dgm:dir/>
          <dgm:resizeHandles/>
        </dgm:presLayoutVars>
      </dgm:prSet>
      <dgm:spPr/>
    </dgm:pt>
    <dgm:pt modelId="{EB5E1C39-72BA-424C-A78E-C61507120AD1}" type="pres">
      <dgm:prSet presAssocID="{AAC8AF2C-D04B-43DF-8FBE-9514F8082ADF}" presName="pyramid" presStyleLbl="node1" presStyleIdx="0" presStyleCnt="1" custLinFactNeighborX="-254"/>
      <dgm:spPr/>
    </dgm:pt>
    <dgm:pt modelId="{93FA7443-CF3F-47E5-8F35-4AA30AA4EB08}" type="pres">
      <dgm:prSet presAssocID="{AAC8AF2C-D04B-43DF-8FBE-9514F8082ADF}" presName="theList" presStyleCnt="0"/>
      <dgm:spPr/>
    </dgm:pt>
    <dgm:pt modelId="{A49F4BA1-EA50-4ED2-B6C2-6A3EE2EA17D8}" type="pres">
      <dgm:prSet presAssocID="{CD1AB3E6-2A6E-462C-BE29-1E45F9DF1FBA}" presName="aNode" presStyleLbl="fgAcc1" presStyleIdx="0" presStyleCnt="5">
        <dgm:presLayoutVars>
          <dgm:bulletEnabled val="1"/>
        </dgm:presLayoutVars>
      </dgm:prSet>
      <dgm:spPr/>
    </dgm:pt>
    <dgm:pt modelId="{56615631-F364-4E4A-8558-79368A08913F}" type="pres">
      <dgm:prSet presAssocID="{CD1AB3E6-2A6E-462C-BE29-1E45F9DF1FBA}" presName="aSpace" presStyleCnt="0"/>
      <dgm:spPr/>
    </dgm:pt>
    <dgm:pt modelId="{9485C6C7-8131-49B9-8BBC-44284BF890AE}" type="pres">
      <dgm:prSet presAssocID="{FDC595E4-26C1-4DFA-BE0C-22D33D1605CF}" presName="aNode" presStyleLbl="fgAcc1" presStyleIdx="1" presStyleCnt="5" custLinFactY="100000" custLinFactNeighborX="1182" custLinFactNeighborY="149493">
        <dgm:presLayoutVars>
          <dgm:bulletEnabled val="1"/>
        </dgm:presLayoutVars>
      </dgm:prSet>
      <dgm:spPr/>
    </dgm:pt>
    <dgm:pt modelId="{4AF123BF-CA95-43D9-9463-A9EE6A0183E6}" type="pres">
      <dgm:prSet presAssocID="{FDC595E4-26C1-4DFA-BE0C-22D33D1605CF}" presName="aSpace" presStyleCnt="0"/>
      <dgm:spPr/>
    </dgm:pt>
    <dgm:pt modelId="{E240A1C5-3BD8-40E2-A3F0-BCA350BF5134}" type="pres">
      <dgm:prSet presAssocID="{D0273C7E-6B47-4E06-82F2-909009CDD9AA}" presName="aNode" presStyleLbl="fgAcc1" presStyleIdx="2" presStyleCnt="5" custLinFactY="-96269" custLinFactNeighborX="1182" custLinFactNeighborY="-100000">
        <dgm:presLayoutVars>
          <dgm:bulletEnabled val="1"/>
        </dgm:presLayoutVars>
      </dgm:prSet>
      <dgm:spPr/>
    </dgm:pt>
    <dgm:pt modelId="{7A351229-0731-4585-B3A6-66001D724F88}" type="pres">
      <dgm:prSet presAssocID="{D0273C7E-6B47-4E06-82F2-909009CDD9AA}" presName="aSpace" presStyleCnt="0"/>
      <dgm:spPr/>
    </dgm:pt>
    <dgm:pt modelId="{392611C3-EB73-4344-9196-E2F0A47FDE4A}" type="pres">
      <dgm:prSet presAssocID="{92C230B6-FE5E-4F3D-B3FD-258C847F189B}" presName="aNode" presStyleLbl="fgAcc1" presStyleIdx="3" presStyleCnt="5">
        <dgm:presLayoutVars>
          <dgm:bulletEnabled val="1"/>
        </dgm:presLayoutVars>
      </dgm:prSet>
      <dgm:spPr/>
    </dgm:pt>
    <dgm:pt modelId="{E1204FA0-1F23-448D-A230-BC16DB0FF92A}" type="pres">
      <dgm:prSet presAssocID="{92C230B6-FE5E-4F3D-B3FD-258C847F189B}" presName="aSpace" presStyleCnt="0"/>
      <dgm:spPr/>
    </dgm:pt>
    <dgm:pt modelId="{B4B774FA-18BC-4CAF-9FDB-709423C5E209}" type="pres">
      <dgm:prSet presAssocID="{AD33CFB5-655D-4273-8DF1-A30B09A2D2A8}" presName="aNode" presStyleLbl="fgAcc1" presStyleIdx="4" presStyleCnt="5">
        <dgm:presLayoutVars>
          <dgm:bulletEnabled val="1"/>
        </dgm:presLayoutVars>
      </dgm:prSet>
      <dgm:spPr/>
    </dgm:pt>
    <dgm:pt modelId="{E7A6459C-32A6-448F-889F-6A02D9D8C9E0}" type="pres">
      <dgm:prSet presAssocID="{AD33CFB5-655D-4273-8DF1-A30B09A2D2A8}" presName="aSpace" presStyleCnt="0"/>
      <dgm:spPr/>
    </dgm:pt>
  </dgm:ptLst>
  <dgm:cxnLst>
    <dgm:cxn modelId="{578A8901-D77F-4E0D-A88A-BC171609E05A}" type="presOf" srcId="{AD33CFB5-655D-4273-8DF1-A30B09A2D2A8}" destId="{B4B774FA-18BC-4CAF-9FDB-709423C5E209}" srcOrd="0" destOrd="0" presId="urn:microsoft.com/office/officeart/2005/8/layout/pyramid2"/>
    <dgm:cxn modelId="{AB07C31E-4EFB-4E98-9FFF-14225B159BE6}" type="presOf" srcId="{92C230B6-FE5E-4F3D-B3FD-258C847F189B}" destId="{392611C3-EB73-4344-9196-E2F0A47FDE4A}" srcOrd="0" destOrd="0" presId="urn:microsoft.com/office/officeart/2005/8/layout/pyramid2"/>
    <dgm:cxn modelId="{27CCA023-9475-43FA-B7B2-1A3C816B645E}" srcId="{AAC8AF2C-D04B-43DF-8FBE-9514F8082ADF}" destId="{AD33CFB5-655D-4273-8DF1-A30B09A2D2A8}" srcOrd="4" destOrd="0" parTransId="{1E69AB9F-DDD5-4AD2-8699-A25555A0BD55}" sibTransId="{BBB24D3F-494B-4294-8E0D-219D4A17CEEC}"/>
    <dgm:cxn modelId="{E51A3F39-0DEF-4736-BF98-C7C19AE89BD7}" type="presOf" srcId="{D0273C7E-6B47-4E06-82F2-909009CDD9AA}" destId="{E240A1C5-3BD8-40E2-A3F0-BCA350BF5134}" srcOrd="0" destOrd="0" presId="urn:microsoft.com/office/officeart/2005/8/layout/pyramid2"/>
    <dgm:cxn modelId="{3937DC4F-8317-4F06-B70E-A00748DF079F}" type="presOf" srcId="{CD1AB3E6-2A6E-462C-BE29-1E45F9DF1FBA}" destId="{A49F4BA1-EA50-4ED2-B6C2-6A3EE2EA17D8}" srcOrd="0" destOrd="0" presId="urn:microsoft.com/office/officeart/2005/8/layout/pyramid2"/>
    <dgm:cxn modelId="{270DA459-F40C-495C-855A-6CE81A6BB1C5}" srcId="{AAC8AF2C-D04B-43DF-8FBE-9514F8082ADF}" destId="{FDC595E4-26C1-4DFA-BE0C-22D33D1605CF}" srcOrd="1" destOrd="0" parTransId="{DEA83D0C-9B13-4809-8274-724D9E29F767}" sibTransId="{27D7DD98-1367-402A-835C-B595A7147416}"/>
    <dgm:cxn modelId="{035AA797-E8A3-45DA-AEDB-5554A50837BA}" srcId="{AAC8AF2C-D04B-43DF-8FBE-9514F8082ADF}" destId="{92C230B6-FE5E-4F3D-B3FD-258C847F189B}" srcOrd="3" destOrd="0" parTransId="{E368B124-B63A-485C-AC11-A452D76A35D4}" sibTransId="{AD375C5E-9A4C-48FC-B257-1E5F13244E29}"/>
    <dgm:cxn modelId="{F82FD4AA-BEE3-4078-98A1-011C163757C1}" srcId="{AAC8AF2C-D04B-43DF-8FBE-9514F8082ADF}" destId="{CD1AB3E6-2A6E-462C-BE29-1E45F9DF1FBA}" srcOrd="0" destOrd="0" parTransId="{21968C0C-0D49-4061-9AB9-083FB0C8C01A}" sibTransId="{AE0A568E-AD93-433D-B5C2-B5D62805A67A}"/>
    <dgm:cxn modelId="{0AC95BC8-9882-40BF-8CF1-A8D47207E9B7}" type="presOf" srcId="{AAC8AF2C-D04B-43DF-8FBE-9514F8082ADF}" destId="{C477AA11-A944-444C-907B-30D22DACFFC8}" srcOrd="0" destOrd="0" presId="urn:microsoft.com/office/officeart/2005/8/layout/pyramid2"/>
    <dgm:cxn modelId="{93FBAFD4-6030-4BB9-A0E8-A22C2D0BC227}" srcId="{AAC8AF2C-D04B-43DF-8FBE-9514F8082ADF}" destId="{D0273C7E-6B47-4E06-82F2-909009CDD9AA}" srcOrd="2" destOrd="0" parTransId="{35B1D9BB-A95E-4F40-962A-EEAFBE2E91F0}" sibTransId="{5E0AFF0C-0E94-49FC-A613-D5EF640AC68A}"/>
    <dgm:cxn modelId="{AB34C6E8-E8F5-493A-B9DD-E7F97994315B}" type="presOf" srcId="{FDC595E4-26C1-4DFA-BE0C-22D33D1605CF}" destId="{9485C6C7-8131-49B9-8BBC-44284BF890AE}" srcOrd="0" destOrd="0" presId="urn:microsoft.com/office/officeart/2005/8/layout/pyramid2"/>
    <dgm:cxn modelId="{C9ED355B-B7A2-49B1-B805-D90DF195B063}" type="presParOf" srcId="{C477AA11-A944-444C-907B-30D22DACFFC8}" destId="{EB5E1C39-72BA-424C-A78E-C61507120AD1}" srcOrd="0" destOrd="0" presId="urn:microsoft.com/office/officeart/2005/8/layout/pyramid2"/>
    <dgm:cxn modelId="{BFF3C474-09FD-4970-A23E-BEC746AECFB4}" type="presParOf" srcId="{C477AA11-A944-444C-907B-30D22DACFFC8}" destId="{93FA7443-CF3F-47E5-8F35-4AA30AA4EB08}" srcOrd="1" destOrd="0" presId="urn:microsoft.com/office/officeart/2005/8/layout/pyramid2"/>
    <dgm:cxn modelId="{7C06A4D7-F958-427B-AE07-593FE2511E88}" type="presParOf" srcId="{93FA7443-CF3F-47E5-8F35-4AA30AA4EB08}" destId="{A49F4BA1-EA50-4ED2-B6C2-6A3EE2EA17D8}" srcOrd="0" destOrd="0" presId="urn:microsoft.com/office/officeart/2005/8/layout/pyramid2"/>
    <dgm:cxn modelId="{E9D6B7FA-ABDE-43D0-86BF-1D02CEFE7A83}" type="presParOf" srcId="{93FA7443-CF3F-47E5-8F35-4AA30AA4EB08}" destId="{56615631-F364-4E4A-8558-79368A08913F}" srcOrd="1" destOrd="0" presId="urn:microsoft.com/office/officeart/2005/8/layout/pyramid2"/>
    <dgm:cxn modelId="{1EEF1F92-D919-496D-8C67-3ADE2CCBD255}" type="presParOf" srcId="{93FA7443-CF3F-47E5-8F35-4AA30AA4EB08}" destId="{9485C6C7-8131-49B9-8BBC-44284BF890AE}" srcOrd="2" destOrd="0" presId="urn:microsoft.com/office/officeart/2005/8/layout/pyramid2"/>
    <dgm:cxn modelId="{9DFBCAA5-3247-49A2-8891-4163D0E4F867}" type="presParOf" srcId="{93FA7443-CF3F-47E5-8F35-4AA30AA4EB08}" destId="{4AF123BF-CA95-43D9-9463-A9EE6A0183E6}" srcOrd="3" destOrd="0" presId="urn:microsoft.com/office/officeart/2005/8/layout/pyramid2"/>
    <dgm:cxn modelId="{2ECBD340-F25C-401F-A1B6-1273C8C560E2}" type="presParOf" srcId="{93FA7443-CF3F-47E5-8F35-4AA30AA4EB08}" destId="{E240A1C5-3BD8-40E2-A3F0-BCA350BF5134}" srcOrd="4" destOrd="0" presId="urn:microsoft.com/office/officeart/2005/8/layout/pyramid2"/>
    <dgm:cxn modelId="{25B430C5-AE91-40F1-854E-34AFDF38ABDB}" type="presParOf" srcId="{93FA7443-CF3F-47E5-8F35-4AA30AA4EB08}" destId="{7A351229-0731-4585-B3A6-66001D724F88}" srcOrd="5" destOrd="0" presId="urn:microsoft.com/office/officeart/2005/8/layout/pyramid2"/>
    <dgm:cxn modelId="{54392881-A6D3-4D14-9B07-F99372BDE466}" type="presParOf" srcId="{93FA7443-CF3F-47E5-8F35-4AA30AA4EB08}" destId="{392611C3-EB73-4344-9196-E2F0A47FDE4A}" srcOrd="6" destOrd="0" presId="urn:microsoft.com/office/officeart/2005/8/layout/pyramid2"/>
    <dgm:cxn modelId="{3B7943D9-91E3-404A-A9B7-A83D8EF82F70}" type="presParOf" srcId="{93FA7443-CF3F-47E5-8F35-4AA30AA4EB08}" destId="{E1204FA0-1F23-448D-A230-BC16DB0FF92A}" srcOrd="7" destOrd="0" presId="urn:microsoft.com/office/officeart/2005/8/layout/pyramid2"/>
    <dgm:cxn modelId="{09B3BE58-E27D-4721-9742-6F972EC4AE26}" type="presParOf" srcId="{93FA7443-CF3F-47E5-8F35-4AA30AA4EB08}" destId="{B4B774FA-18BC-4CAF-9FDB-709423C5E209}" srcOrd="8" destOrd="0" presId="urn:microsoft.com/office/officeart/2005/8/layout/pyramid2"/>
    <dgm:cxn modelId="{2205D247-AA68-44F5-B23E-A136D2F61536}" type="presParOf" srcId="{93FA7443-CF3F-47E5-8F35-4AA30AA4EB08}" destId="{E7A6459C-32A6-448F-889F-6A02D9D8C9E0}" srcOrd="9" destOrd="0" presId="urn:microsoft.com/office/officeart/2005/8/layout/pyramid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C8AF2C-D04B-43DF-8FBE-9514F8082ADF}" type="doc">
      <dgm:prSet loTypeId="urn:microsoft.com/office/officeart/2005/8/layout/pyramid2" loCatId="pyramid" qsTypeId="urn:microsoft.com/office/officeart/2005/8/quickstyle/simple1" qsCatId="simple" csTypeId="urn:microsoft.com/office/officeart/2005/8/colors/accent2_1" csCatId="accent2"/>
      <dgm:spPr/>
      <dgm:t>
        <a:bodyPr/>
        <a:lstStyle/>
        <a:p>
          <a:endParaRPr lang="sv-SE"/>
        </a:p>
      </dgm:t>
    </dgm:pt>
    <dgm:pt modelId="{CD1AB3E6-2A6E-462C-BE29-1E45F9DF1FBA}">
      <dgm:prSet/>
      <dgm:spPr/>
      <dgm:t>
        <a:bodyPr/>
        <a:lstStyle/>
        <a:p>
          <a:pPr rtl="0"/>
          <a:r>
            <a:rPr lang="sv-SE" dirty="0"/>
            <a:t>Vad står jag för?</a:t>
          </a:r>
        </a:p>
      </dgm:t>
    </dgm:pt>
    <dgm:pt modelId="{21968C0C-0D49-4061-9AB9-083FB0C8C01A}" type="parTrans" cxnId="{F82FD4AA-BEE3-4078-98A1-011C163757C1}">
      <dgm:prSet/>
      <dgm:spPr/>
      <dgm:t>
        <a:bodyPr/>
        <a:lstStyle/>
        <a:p>
          <a:endParaRPr lang="sv-SE"/>
        </a:p>
      </dgm:t>
    </dgm:pt>
    <dgm:pt modelId="{AE0A568E-AD93-433D-B5C2-B5D62805A67A}" type="sibTrans" cxnId="{F82FD4AA-BEE3-4078-98A1-011C163757C1}">
      <dgm:prSet/>
      <dgm:spPr/>
      <dgm:t>
        <a:bodyPr/>
        <a:lstStyle/>
        <a:p>
          <a:endParaRPr lang="sv-SE"/>
        </a:p>
      </dgm:t>
    </dgm:pt>
    <dgm:pt modelId="{FDC595E4-26C1-4DFA-BE0C-22D33D1605CF}">
      <dgm:prSet/>
      <dgm:spPr/>
      <dgm:t>
        <a:bodyPr/>
        <a:lstStyle/>
        <a:p>
          <a:pPr rtl="0"/>
          <a:r>
            <a:rPr lang="sv-SE" dirty="0"/>
            <a:t>Vem vill jag vara?</a:t>
          </a:r>
        </a:p>
      </dgm:t>
    </dgm:pt>
    <dgm:pt modelId="{DEA83D0C-9B13-4809-8274-724D9E29F767}" type="parTrans" cxnId="{270DA459-F40C-495C-855A-6CE81A6BB1C5}">
      <dgm:prSet/>
      <dgm:spPr/>
      <dgm:t>
        <a:bodyPr/>
        <a:lstStyle/>
        <a:p>
          <a:endParaRPr lang="sv-SE"/>
        </a:p>
      </dgm:t>
    </dgm:pt>
    <dgm:pt modelId="{27D7DD98-1367-402A-835C-B595A7147416}" type="sibTrans" cxnId="{270DA459-F40C-495C-855A-6CE81A6BB1C5}">
      <dgm:prSet/>
      <dgm:spPr/>
      <dgm:t>
        <a:bodyPr/>
        <a:lstStyle/>
        <a:p>
          <a:endParaRPr lang="sv-SE"/>
        </a:p>
      </dgm:t>
    </dgm:pt>
    <dgm:pt modelId="{D0273C7E-6B47-4E06-82F2-909009CDD9AA}">
      <dgm:prSet/>
      <dgm:spPr/>
      <dgm:t>
        <a:bodyPr/>
        <a:lstStyle/>
        <a:p>
          <a:pPr rtl="0"/>
          <a:r>
            <a:rPr lang="sv-SE" dirty="0"/>
            <a:t>Vilka är mina kärnvärden? </a:t>
          </a:r>
        </a:p>
      </dgm:t>
    </dgm:pt>
    <dgm:pt modelId="{35B1D9BB-A95E-4F40-962A-EEAFBE2E91F0}" type="parTrans" cxnId="{93FBAFD4-6030-4BB9-A0E8-A22C2D0BC227}">
      <dgm:prSet/>
      <dgm:spPr/>
      <dgm:t>
        <a:bodyPr/>
        <a:lstStyle/>
        <a:p>
          <a:endParaRPr lang="sv-SE"/>
        </a:p>
      </dgm:t>
    </dgm:pt>
    <dgm:pt modelId="{5E0AFF0C-0E94-49FC-A613-D5EF640AC68A}" type="sibTrans" cxnId="{93FBAFD4-6030-4BB9-A0E8-A22C2D0BC227}">
      <dgm:prSet/>
      <dgm:spPr/>
      <dgm:t>
        <a:bodyPr/>
        <a:lstStyle/>
        <a:p>
          <a:endParaRPr lang="sv-SE"/>
        </a:p>
      </dgm:t>
    </dgm:pt>
    <dgm:pt modelId="{92C230B6-FE5E-4F3D-B3FD-258C847F189B}">
      <dgm:prSet/>
      <dgm:spPr/>
      <dgm:t>
        <a:bodyPr/>
        <a:lstStyle/>
        <a:p>
          <a:pPr rtl="0"/>
          <a:r>
            <a:rPr lang="sv-SE" dirty="0"/>
            <a:t>Hur ska jag uppfattas?</a:t>
          </a:r>
        </a:p>
      </dgm:t>
    </dgm:pt>
    <dgm:pt modelId="{E368B124-B63A-485C-AC11-A452D76A35D4}" type="parTrans" cxnId="{035AA797-E8A3-45DA-AEDB-5554A50837BA}">
      <dgm:prSet/>
      <dgm:spPr/>
      <dgm:t>
        <a:bodyPr/>
        <a:lstStyle/>
        <a:p>
          <a:endParaRPr lang="sv-SE"/>
        </a:p>
      </dgm:t>
    </dgm:pt>
    <dgm:pt modelId="{AD375C5E-9A4C-48FC-B257-1E5F13244E29}" type="sibTrans" cxnId="{035AA797-E8A3-45DA-AEDB-5554A50837BA}">
      <dgm:prSet/>
      <dgm:spPr/>
      <dgm:t>
        <a:bodyPr/>
        <a:lstStyle/>
        <a:p>
          <a:endParaRPr lang="sv-SE"/>
        </a:p>
      </dgm:t>
    </dgm:pt>
    <dgm:pt modelId="{AD33CFB5-655D-4273-8DF1-A30B09A2D2A8}">
      <dgm:prSet/>
      <dgm:spPr/>
      <dgm:t>
        <a:bodyPr/>
        <a:lstStyle/>
        <a:p>
          <a:pPr rtl="0"/>
          <a:r>
            <a:rPr lang="sv-SE" dirty="0"/>
            <a:t>Vad kan jag erbjuda?</a:t>
          </a:r>
        </a:p>
      </dgm:t>
    </dgm:pt>
    <dgm:pt modelId="{1E69AB9F-DDD5-4AD2-8699-A25555A0BD55}" type="parTrans" cxnId="{27CCA023-9475-43FA-B7B2-1A3C816B645E}">
      <dgm:prSet/>
      <dgm:spPr/>
      <dgm:t>
        <a:bodyPr/>
        <a:lstStyle/>
        <a:p>
          <a:endParaRPr lang="sv-SE"/>
        </a:p>
      </dgm:t>
    </dgm:pt>
    <dgm:pt modelId="{BBB24D3F-494B-4294-8E0D-219D4A17CEEC}" type="sibTrans" cxnId="{27CCA023-9475-43FA-B7B2-1A3C816B645E}">
      <dgm:prSet/>
      <dgm:spPr/>
      <dgm:t>
        <a:bodyPr/>
        <a:lstStyle/>
        <a:p>
          <a:endParaRPr lang="sv-SE"/>
        </a:p>
      </dgm:t>
    </dgm:pt>
    <dgm:pt modelId="{C477AA11-A944-444C-907B-30D22DACFFC8}" type="pres">
      <dgm:prSet presAssocID="{AAC8AF2C-D04B-43DF-8FBE-9514F8082ADF}" presName="compositeShape" presStyleCnt="0">
        <dgm:presLayoutVars>
          <dgm:dir/>
          <dgm:resizeHandles/>
        </dgm:presLayoutVars>
      </dgm:prSet>
      <dgm:spPr/>
    </dgm:pt>
    <dgm:pt modelId="{EB5E1C39-72BA-424C-A78E-C61507120AD1}" type="pres">
      <dgm:prSet presAssocID="{AAC8AF2C-D04B-43DF-8FBE-9514F8082ADF}" presName="pyramid" presStyleLbl="node1" presStyleIdx="0" presStyleCnt="1" custLinFactNeighborX="-254"/>
      <dgm:spPr/>
    </dgm:pt>
    <dgm:pt modelId="{93FA7443-CF3F-47E5-8F35-4AA30AA4EB08}" type="pres">
      <dgm:prSet presAssocID="{AAC8AF2C-D04B-43DF-8FBE-9514F8082ADF}" presName="theList" presStyleCnt="0"/>
      <dgm:spPr/>
    </dgm:pt>
    <dgm:pt modelId="{A49F4BA1-EA50-4ED2-B6C2-6A3EE2EA17D8}" type="pres">
      <dgm:prSet presAssocID="{CD1AB3E6-2A6E-462C-BE29-1E45F9DF1FBA}" presName="aNode" presStyleLbl="fgAcc1" presStyleIdx="0" presStyleCnt="5">
        <dgm:presLayoutVars>
          <dgm:bulletEnabled val="1"/>
        </dgm:presLayoutVars>
      </dgm:prSet>
      <dgm:spPr/>
    </dgm:pt>
    <dgm:pt modelId="{56615631-F364-4E4A-8558-79368A08913F}" type="pres">
      <dgm:prSet presAssocID="{CD1AB3E6-2A6E-462C-BE29-1E45F9DF1FBA}" presName="aSpace" presStyleCnt="0"/>
      <dgm:spPr/>
    </dgm:pt>
    <dgm:pt modelId="{9485C6C7-8131-49B9-8BBC-44284BF890AE}" type="pres">
      <dgm:prSet presAssocID="{FDC595E4-26C1-4DFA-BE0C-22D33D1605CF}" presName="aNode" presStyleLbl="fgAcc1" presStyleIdx="1" presStyleCnt="5" custLinFactY="100000" custLinFactNeighborX="1182" custLinFactNeighborY="149493">
        <dgm:presLayoutVars>
          <dgm:bulletEnabled val="1"/>
        </dgm:presLayoutVars>
      </dgm:prSet>
      <dgm:spPr/>
    </dgm:pt>
    <dgm:pt modelId="{4AF123BF-CA95-43D9-9463-A9EE6A0183E6}" type="pres">
      <dgm:prSet presAssocID="{FDC595E4-26C1-4DFA-BE0C-22D33D1605CF}" presName="aSpace" presStyleCnt="0"/>
      <dgm:spPr/>
    </dgm:pt>
    <dgm:pt modelId="{E240A1C5-3BD8-40E2-A3F0-BCA350BF5134}" type="pres">
      <dgm:prSet presAssocID="{D0273C7E-6B47-4E06-82F2-909009CDD9AA}" presName="aNode" presStyleLbl="fgAcc1" presStyleIdx="2" presStyleCnt="5" custLinFactY="-96269" custLinFactNeighborX="1182" custLinFactNeighborY="-100000">
        <dgm:presLayoutVars>
          <dgm:bulletEnabled val="1"/>
        </dgm:presLayoutVars>
      </dgm:prSet>
      <dgm:spPr/>
    </dgm:pt>
    <dgm:pt modelId="{7A351229-0731-4585-B3A6-66001D724F88}" type="pres">
      <dgm:prSet presAssocID="{D0273C7E-6B47-4E06-82F2-909009CDD9AA}" presName="aSpace" presStyleCnt="0"/>
      <dgm:spPr/>
    </dgm:pt>
    <dgm:pt modelId="{392611C3-EB73-4344-9196-E2F0A47FDE4A}" type="pres">
      <dgm:prSet presAssocID="{92C230B6-FE5E-4F3D-B3FD-258C847F189B}" presName="aNode" presStyleLbl="fgAcc1" presStyleIdx="3" presStyleCnt="5">
        <dgm:presLayoutVars>
          <dgm:bulletEnabled val="1"/>
        </dgm:presLayoutVars>
      </dgm:prSet>
      <dgm:spPr/>
    </dgm:pt>
    <dgm:pt modelId="{E1204FA0-1F23-448D-A230-BC16DB0FF92A}" type="pres">
      <dgm:prSet presAssocID="{92C230B6-FE5E-4F3D-B3FD-258C847F189B}" presName="aSpace" presStyleCnt="0"/>
      <dgm:spPr/>
    </dgm:pt>
    <dgm:pt modelId="{B4B774FA-18BC-4CAF-9FDB-709423C5E209}" type="pres">
      <dgm:prSet presAssocID="{AD33CFB5-655D-4273-8DF1-A30B09A2D2A8}" presName="aNode" presStyleLbl="fgAcc1" presStyleIdx="4" presStyleCnt="5">
        <dgm:presLayoutVars>
          <dgm:bulletEnabled val="1"/>
        </dgm:presLayoutVars>
      </dgm:prSet>
      <dgm:spPr/>
    </dgm:pt>
    <dgm:pt modelId="{E7A6459C-32A6-448F-889F-6A02D9D8C9E0}" type="pres">
      <dgm:prSet presAssocID="{AD33CFB5-655D-4273-8DF1-A30B09A2D2A8}" presName="aSpace" presStyleCnt="0"/>
      <dgm:spPr/>
    </dgm:pt>
  </dgm:ptLst>
  <dgm:cxnLst>
    <dgm:cxn modelId="{27CCA023-9475-43FA-B7B2-1A3C816B645E}" srcId="{AAC8AF2C-D04B-43DF-8FBE-9514F8082ADF}" destId="{AD33CFB5-655D-4273-8DF1-A30B09A2D2A8}" srcOrd="4" destOrd="0" parTransId="{1E69AB9F-DDD5-4AD2-8699-A25555A0BD55}" sibTransId="{BBB24D3F-494B-4294-8E0D-219D4A17CEEC}"/>
    <dgm:cxn modelId="{39431F24-6105-433A-A985-2A51C840791F}" type="presOf" srcId="{D0273C7E-6B47-4E06-82F2-909009CDD9AA}" destId="{E240A1C5-3BD8-40E2-A3F0-BCA350BF5134}" srcOrd="0" destOrd="0" presId="urn:microsoft.com/office/officeart/2005/8/layout/pyramid2"/>
    <dgm:cxn modelId="{9A03C23C-679B-4FDA-9EB6-5C6F7AC83ED8}" type="presOf" srcId="{FDC595E4-26C1-4DFA-BE0C-22D33D1605CF}" destId="{9485C6C7-8131-49B9-8BBC-44284BF890AE}" srcOrd="0" destOrd="0" presId="urn:microsoft.com/office/officeart/2005/8/layout/pyramid2"/>
    <dgm:cxn modelId="{59E7524B-CC34-4E4A-B072-710117BB2A8F}" type="presOf" srcId="{AAC8AF2C-D04B-43DF-8FBE-9514F8082ADF}" destId="{C477AA11-A944-444C-907B-30D22DACFFC8}" srcOrd="0" destOrd="0" presId="urn:microsoft.com/office/officeart/2005/8/layout/pyramid2"/>
    <dgm:cxn modelId="{DEDBA86C-35E6-4340-A7D6-89CABC487F9D}" type="presOf" srcId="{AD33CFB5-655D-4273-8DF1-A30B09A2D2A8}" destId="{B4B774FA-18BC-4CAF-9FDB-709423C5E209}" srcOrd="0" destOrd="0" presId="urn:microsoft.com/office/officeart/2005/8/layout/pyramid2"/>
    <dgm:cxn modelId="{270DA459-F40C-495C-855A-6CE81A6BB1C5}" srcId="{AAC8AF2C-D04B-43DF-8FBE-9514F8082ADF}" destId="{FDC595E4-26C1-4DFA-BE0C-22D33D1605CF}" srcOrd="1" destOrd="0" parTransId="{DEA83D0C-9B13-4809-8274-724D9E29F767}" sibTransId="{27D7DD98-1367-402A-835C-B595A7147416}"/>
    <dgm:cxn modelId="{035AA797-E8A3-45DA-AEDB-5554A50837BA}" srcId="{AAC8AF2C-D04B-43DF-8FBE-9514F8082ADF}" destId="{92C230B6-FE5E-4F3D-B3FD-258C847F189B}" srcOrd="3" destOrd="0" parTransId="{E368B124-B63A-485C-AC11-A452D76A35D4}" sibTransId="{AD375C5E-9A4C-48FC-B257-1E5F13244E29}"/>
    <dgm:cxn modelId="{F82FD4AA-BEE3-4078-98A1-011C163757C1}" srcId="{AAC8AF2C-D04B-43DF-8FBE-9514F8082ADF}" destId="{CD1AB3E6-2A6E-462C-BE29-1E45F9DF1FBA}" srcOrd="0" destOrd="0" parTransId="{21968C0C-0D49-4061-9AB9-083FB0C8C01A}" sibTransId="{AE0A568E-AD93-433D-B5C2-B5D62805A67A}"/>
    <dgm:cxn modelId="{93FBAFD4-6030-4BB9-A0E8-A22C2D0BC227}" srcId="{AAC8AF2C-D04B-43DF-8FBE-9514F8082ADF}" destId="{D0273C7E-6B47-4E06-82F2-909009CDD9AA}" srcOrd="2" destOrd="0" parTransId="{35B1D9BB-A95E-4F40-962A-EEAFBE2E91F0}" sibTransId="{5E0AFF0C-0E94-49FC-A613-D5EF640AC68A}"/>
    <dgm:cxn modelId="{8E5E06EE-BE70-4CBE-B8A5-28034EED30B7}" type="presOf" srcId="{92C230B6-FE5E-4F3D-B3FD-258C847F189B}" destId="{392611C3-EB73-4344-9196-E2F0A47FDE4A}" srcOrd="0" destOrd="0" presId="urn:microsoft.com/office/officeart/2005/8/layout/pyramid2"/>
    <dgm:cxn modelId="{4787FFFF-B0B5-4256-96B1-E131ED8A6DD4}" type="presOf" srcId="{CD1AB3E6-2A6E-462C-BE29-1E45F9DF1FBA}" destId="{A49F4BA1-EA50-4ED2-B6C2-6A3EE2EA17D8}" srcOrd="0" destOrd="0" presId="urn:microsoft.com/office/officeart/2005/8/layout/pyramid2"/>
    <dgm:cxn modelId="{9E965E9F-B7C3-43DE-894B-BD1CFCF3A0E3}" type="presParOf" srcId="{C477AA11-A944-444C-907B-30D22DACFFC8}" destId="{EB5E1C39-72BA-424C-A78E-C61507120AD1}" srcOrd="0" destOrd="0" presId="urn:microsoft.com/office/officeart/2005/8/layout/pyramid2"/>
    <dgm:cxn modelId="{3471A7A6-294E-40DF-9050-CF3656983C27}" type="presParOf" srcId="{C477AA11-A944-444C-907B-30D22DACFFC8}" destId="{93FA7443-CF3F-47E5-8F35-4AA30AA4EB08}" srcOrd="1" destOrd="0" presId="urn:microsoft.com/office/officeart/2005/8/layout/pyramid2"/>
    <dgm:cxn modelId="{BEBFE865-4B20-4165-B987-1586D7A3A43C}" type="presParOf" srcId="{93FA7443-CF3F-47E5-8F35-4AA30AA4EB08}" destId="{A49F4BA1-EA50-4ED2-B6C2-6A3EE2EA17D8}" srcOrd="0" destOrd="0" presId="urn:microsoft.com/office/officeart/2005/8/layout/pyramid2"/>
    <dgm:cxn modelId="{B5A4A040-C50B-4D16-B5DC-341EDF913F3C}" type="presParOf" srcId="{93FA7443-CF3F-47E5-8F35-4AA30AA4EB08}" destId="{56615631-F364-4E4A-8558-79368A08913F}" srcOrd="1" destOrd="0" presId="urn:microsoft.com/office/officeart/2005/8/layout/pyramid2"/>
    <dgm:cxn modelId="{157B5944-3FB5-40D7-B8A4-34169022B148}" type="presParOf" srcId="{93FA7443-CF3F-47E5-8F35-4AA30AA4EB08}" destId="{9485C6C7-8131-49B9-8BBC-44284BF890AE}" srcOrd="2" destOrd="0" presId="urn:microsoft.com/office/officeart/2005/8/layout/pyramid2"/>
    <dgm:cxn modelId="{D3BAC6C4-3E37-446E-90F7-68378E2B766B}" type="presParOf" srcId="{93FA7443-CF3F-47E5-8F35-4AA30AA4EB08}" destId="{4AF123BF-CA95-43D9-9463-A9EE6A0183E6}" srcOrd="3" destOrd="0" presId="urn:microsoft.com/office/officeart/2005/8/layout/pyramid2"/>
    <dgm:cxn modelId="{AFC5EFF5-A8DE-472D-9579-665AAC407AF5}" type="presParOf" srcId="{93FA7443-CF3F-47E5-8F35-4AA30AA4EB08}" destId="{E240A1C5-3BD8-40E2-A3F0-BCA350BF5134}" srcOrd="4" destOrd="0" presId="urn:microsoft.com/office/officeart/2005/8/layout/pyramid2"/>
    <dgm:cxn modelId="{41C633A1-DFAD-45F7-809D-FF31DD8346DD}" type="presParOf" srcId="{93FA7443-CF3F-47E5-8F35-4AA30AA4EB08}" destId="{7A351229-0731-4585-B3A6-66001D724F88}" srcOrd="5" destOrd="0" presId="urn:microsoft.com/office/officeart/2005/8/layout/pyramid2"/>
    <dgm:cxn modelId="{D8967E66-489F-4327-9E57-44E71741E142}" type="presParOf" srcId="{93FA7443-CF3F-47E5-8F35-4AA30AA4EB08}" destId="{392611C3-EB73-4344-9196-E2F0A47FDE4A}" srcOrd="6" destOrd="0" presId="urn:microsoft.com/office/officeart/2005/8/layout/pyramid2"/>
    <dgm:cxn modelId="{5FA78557-17A9-4CB5-B7B6-95D16A2F9AF6}" type="presParOf" srcId="{93FA7443-CF3F-47E5-8F35-4AA30AA4EB08}" destId="{E1204FA0-1F23-448D-A230-BC16DB0FF92A}" srcOrd="7" destOrd="0" presId="urn:microsoft.com/office/officeart/2005/8/layout/pyramid2"/>
    <dgm:cxn modelId="{3D7395B4-8A67-4F28-83AA-EAF0D0158EFD}" type="presParOf" srcId="{93FA7443-CF3F-47E5-8F35-4AA30AA4EB08}" destId="{B4B774FA-18BC-4CAF-9FDB-709423C5E209}" srcOrd="8" destOrd="0" presId="urn:microsoft.com/office/officeart/2005/8/layout/pyramid2"/>
    <dgm:cxn modelId="{F9CBB90F-CAFE-4A9E-8684-6B2E7E0C35AB}" type="presParOf" srcId="{93FA7443-CF3F-47E5-8F35-4AA30AA4EB08}" destId="{E7A6459C-32A6-448F-889F-6A02D9D8C9E0}" srcOrd="9" destOrd="0" presId="urn:microsoft.com/office/officeart/2005/8/layout/pyramid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C8AF2C-D04B-43DF-8FBE-9514F8082ADF}" type="doc">
      <dgm:prSet loTypeId="urn:microsoft.com/office/officeart/2005/8/layout/pyramid2" loCatId="pyramid" qsTypeId="urn:microsoft.com/office/officeart/2005/8/quickstyle/simple1" qsCatId="simple" csTypeId="urn:microsoft.com/office/officeart/2005/8/colors/accent2_1" csCatId="accent2"/>
      <dgm:spPr/>
      <dgm:t>
        <a:bodyPr/>
        <a:lstStyle/>
        <a:p>
          <a:endParaRPr lang="sv-SE"/>
        </a:p>
      </dgm:t>
    </dgm:pt>
    <dgm:pt modelId="{CD1AB3E6-2A6E-462C-BE29-1E45F9DF1FBA}">
      <dgm:prSet/>
      <dgm:spPr/>
      <dgm:t>
        <a:bodyPr/>
        <a:lstStyle/>
        <a:p>
          <a:pPr rtl="0"/>
          <a:r>
            <a:rPr lang="sv-SE" dirty="0"/>
            <a:t>Vad står jag för?</a:t>
          </a:r>
        </a:p>
      </dgm:t>
    </dgm:pt>
    <dgm:pt modelId="{21968C0C-0D49-4061-9AB9-083FB0C8C01A}" type="parTrans" cxnId="{F82FD4AA-BEE3-4078-98A1-011C163757C1}">
      <dgm:prSet/>
      <dgm:spPr/>
      <dgm:t>
        <a:bodyPr/>
        <a:lstStyle/>
        <a:p>
          <a:endParaRPr lang="sv-SE"/>
        </a:p>
      </dgm:t>
    </dgm:pt>
    <dgm:pt modelId="{AE0A568E-AD93-433D-B5C2-B5D62805A67A}" type="sibTrans" cxnId="{F82FD4AA-BEE3-4078-98A1-011C163757C1}">
      <dgm:prSet/>
      <dgm:spPr/>
      <dgm:t>
        <a:bodyPr/>
        <a:lstStyle/>
        <a:p>
          <a:endParaRPr lang="sv-SE"/>
        </a:p>
      </dgm:t>
    </dgm:pt>
    <dgm:pt modelId="{FDC595E4-26C1-4DFA-BE0C-22D33D1605CF}">
      <dgm:prSet/>
      <dgm:spPr/>
      <dgm:t>
        <a:bodyPr/>
        <a:lstStyle/>
        <a:p>
          <a:pPr rtl="0"/>
          <a:r>
            <a:rPr lang="sv-SE" dirty="0"/>
            <a:t>Vem vill jag vara?</a:t>
          </a:r>
        </a:p>
      </dgm:t>
    </dgm:pt>
    <dgm:pt modelId="{DEA83D0C-9B13-4809-8274-724D9E29F767}" type="parTrans" cxnId="{270DA459-F40C-495C-855A-6CE81A6BB1C5}">
      <dgm:prSet/>
      <dgm:spPr/>
      <dgm:t>
        <a:bodyPr/>
        <a:lstStyle/>
        <a:p>
          <a:endParaRPr lang="sv-SE"/>
        </a:p>
      </dgm:t>
    </dgm:pt>
    <dgm:pt modelId="{27D7DD98-1367-402A-835C-B595A7147416}" type="sibTrans" cxnId="{270DA459-F40C-495C-855A-6CE81A6BB1C5}">
      <dgm:prSet/>
      <dgm:spPr/>
      <dgm:t>
        <a:bodyPr/>
        <a:lstStyle/>
        <a:p>
          <a:endParaRPr lang="sv-SE"/>
        </a:p>
      </dgm:t>
    </dgm:pt>
    <dgm:pt modelId="{D0273C7E-6B47-4E06-82F2-909009CDD9AA}">
      <dgm:prSet/>
      <dgm:spPr/>
      <dgm:t>
        <a:bodyPr/>
        <a:lstStyle/>
        <a:p>
          <a:pPr rtl="0"/>
          <a:r>
            <a:rPr lang="sv-SE" dirty="0"/>
            <a:t>Vilka är mina kärnvärden? </a:t>
          </a:r>
        </a:p>
      </dgm:t>
    </dgm:pt>
    <dgm:pt modelId="{35B1D9BB-A95E-4F40-962A-EEAFBE2E91F0}" type="parTrans" cxnId="{93FBAFD4-6030-4BB9-A0E8-A22C2D0BC227}">
      <dgm:prSet/>
      <dgm:spPr/>
      <dgm:t>
        <a:bodyPr/>
        <a:lstStyle/>
        <a:p>
          <a:endParaRPr lang="sv-SE"/>
        </a:p>
      </dgm:t>
    </dgm:pt>
    <dgm:pt modelId="{5E0AFF0C-0E94-49FC-A613-D5EF640AC68A}" type="sibTrans" cxnId="{93FBAFD4-6030-4BB9-A0E8-A22C2D0BC227}">
      <dgm:prSet/>
      <dgm:spPr/>
      <dgm:t>
        <a:bodyPr/>
        <a:lstStyle/>
        <a:p>
          <a:endParaRPr lang="sv-SE"/>
        </a:p>
      </dgm:t>
    </dgm:pt>
    <dgm:pt modelId="{92C230B6-FE5E-4F3D-B3FD-258C847F189B}">
      <dgm:prSet/>
      <dgm:spPr/>
      <dgm:t>
        <a:bodyPr/>
        <a:lstStyle/>
        <a:p>
          <a:pPr rtl="0"/>
          <a:r>
            <a:rPr lang="sv-SE" dirty="0"/>
            <a:t>Hur ska jag uppfattas?</a:t>
          </a:r>
        </a:p>
      </dgm:t>
    </dgm:pt>
    <dgm:pt modelId="{E368B124-B63A-485C-AC11-A452D76A35D4}" type="parTrans" cxnId="{035AA797-E8A3-45DA-AEDB-5554A50837BA}">
      <dgm:prSet/>
      <dgm:spPr/>
      <dgm:t>
        <a:bodyPr/>
        <a:lstStyle/>
        <a:p>
          <a:endParaRPr lang="sv-SE"/>
        </a:p>
      </dgm:t>
    </dgm:pt>
    <dgm:pt modelId="{AD375C5E-9A4C-48FC-B257-1E5F13244E29}" type="sibTrans" cxnId="{035AA797-E8A3-45DA-AEDB-5554A50837BA}">
      <dgm:prSet/>
      <dgm:spPr/>
      <dgm:t>
        <a:bodyPr/>
        <a:lstStyle/>
        <a:p>
          <a:endParaRPr lang="sv-SE"/>
        </a:p>
      </dgm:t>
    </dgm:pt>
    <dgm:pt modelId="{AD33CFB5-655D-4273-8DF1-A30B09A2D2A8}">
      <dgm:prSet/>
      <dgm:spPr/>
      <dgm:t>
        <a:bodyPr/>
        <a:lstStyle/>
        <a:p>
          <a:pPr rtl="0"/>
          <a:r>
            <a:rPr lang="sv-SE" dirty="0"/>
            <a:t>Vad kan jag erbjuda?</a:t>
          </a:r>
        </a:p>
      </dgm:t>
    </dgm:pt>
    <dgm:pt modelId="{1E69AB9F-DDD5-4AD2-8699-A25555A0BD55}" type="parTrans" cxnId="{27CCA023-9475-43FA-B7B2-1A3C816B645E}">
      <dgm:prSet/>
      <dgm:spPr/>
      <dgm:t>
        <a:bodyPr/>
        <a:lstStyle/>
        <a:p>
          <a:endParaRPr lang="sv-SE"/>
        </a:p>
      </dgm:t>
    </dgm:pt>
    <dgm:pt modelId="{BBB24D3F-494B-4294-8E0D-219D4A17CEEC}" type="sibTrans" cxnId="{27CCA023-9475-43FA-B7B2-1A3C816B645E}">
      <dgm:prSet/>
      <dgm:spPr/>
      <dgm:t>
        <a:bodyPr/>
        <a:lstStyle/>
        <a:p>
          <a:endParaRPr lang="sv-SE"/>
        </a:p>
      </dgm:t>
    </dgm:pt>
    <dgm:pt modelId="{C477AA11-A944-444C-907B-30D22DACFFC8}" type="pres">
      <dgm:prSet presAssocID="{AAC8AF2C-D04B-43DF-8FBE-9514F8082ADF}" presName="compositeShape" presStyleCnt="0">
        <dgm:presLayoutVars>
          <dgm:dir/>
          <dgm:resizeHandles/>
        </dgm:presLayoutVars>
      </dgm:prSet>
      <dgm:spPr/>
    </dgm:pt>
    <dgm:pt modelId="{EB5E1C39-72BA-424C-A78E-C61507120AD1}" type="pres">
      <dgm:prSet presAssocID="{AAC8AF2C-D04B-43DF-8FBE-9514F8082ADF}" presName="pyramid" presStyleLbl="node1" presStyleIdx="0" presStyleCnt="1" custLinFactNeighborX="-254"/>
      <dgm:spPr/>
    </dgm:pt>
    <dgm:pt modelId="{93FA7443-CF3F-47E5-8F35-4AA30AA4EB08}" type="pres">
      <dgm:prSet presAssocID="{AAC8AF2C-D04B-43DF-8FBE-9514F8082ADF}" presName="theList" presStyleCnt="0"/>
      <dgm:spPr/>
    </dgm:pt>
    <dgm:pt modelId="{A49F4BA1-EA50-4ED2-B6C2-6A3EE2EA17D8}" type="pres">
      <dgm:prSet presAssocID="{CD1AB3E6-2A6E-462C-BE29-1E45F9DF1FBA}" presName="aNode" presStyleLbl="fgAcc1" presStyleIdx="0" presStyleCnt="5">
        <dgm:presLayoutVars>
          <dgm:bulletEnabled val="1"/>
        </dgm:presLayoutVars>
      </dgm:prSet>
      <dgm:spPr/>
    </dgm:pt>
    <dgm:pt modelId="{56615631-F364-4E4A-8558-79368A08913F}" type="pres">
      <dgm:prSet presAssocID="{CD1AB3E6-2A6E-462C-BE29-1E45F9DF1FBA}" presName="aSpace" presStyleCnt="0"/>
      <dgm:spPr/>
    </dgm:pt>
    <dgm:pt modelId="{9485C6C7-8131-49B9-8BBC-44284BF890AE}" type="pres">
      <dgm:prSet presAssocID="{FDC595E4-26C1-4DFA-BE0C-22D33D1605CF}" presName="aNode" presStyleLbl="fgAcc1" presStyleIdx="1" presStyleCnt="5" custLinFactY="100000" custLinFactNeighborX="1182" custLinFactNeighborY="149493">
        <dgm:presLayoutVars>
          <dgm:bulletEnabled val="1"/>
        </dgm:presLayoutVars>
      </dgm:prSet>
      <dgm:spPr/>
    </dgm:pt>
    <dgm:pt modelId="{4AF123BF-CA95-43D9-9463-A9EE6A0183E6}" type="pres">
      <dgm:prSet presAssocID="{FDC595E4-26C1-4DFA-BE0C-22D33D1605CF}" presName="aSpace" presStyleCnt="0"/>
      <dgm:spPr/>
    </dgm:pt>
    <dgm:pt modelId="{E240A1C5-3BD8-40E2-A3F0-BCA350BF5134}" type="pres">
      <dgm:prSet presAssocID="{D0273C7E-6B47-4E06-82F2-909009CDD9AA}" presName="aNode" presStyleLbl="fgAcc1" presStyleIdx="2" presStyleCnt="5" custLinFactY="-96269" custLinFactNeighborX="1182" custLinFactNeighborY="-100000">
        <dgm:presLayoutVars>
          <dgm:bulletEnabled val="1"/>
        </dgm:presLayoutVars>
      </dgm:prSet>
      <dgm:spPr/>
    </dgm:pt>
    <dgm:pt modelId="{7A351229-0731-4585-B3A6-66001D724F88}" type="pres">
      <dgm:prSet presAssocID="{D0273C7E-6B47-4E06-82F2-909009CDD9AA}" presName="aSpace" presStyleCnt="0"/>
      <dgm:spPr/>
    </dgm:pt>
    <dgm:pt modelId="{392611C3-EB73-4344-9196-E2F0A47FDE4A}" type="pres">
      <dgm:prSet presAssocID="{92C230B6-FE5E-4F3D-B3FD-258C847F189B}" presName="aNode" presStyleLbl="fgAcc1" presStyleIdx="3" presStyleCnt="5">
        <dgm:presLayoutVars>
          <dgm:bulletEnabled val="1"/>
        </dgm:presLayoutVars>
      </dgm:prSet>
      <dgm:spPr/>
    </dgm:pt>
    <dgm:pt modelId="{E1204FA0-1F23-448D-A230-BC16DB0FF92A}" type="pres">
      <dgm:prSet presAssocID="{92C230B6-FE5E-4F3D-B3FD-258C847F189B}" presName="aSpace" presStyleCnt="0"/>
      <dgm:spPr/>
    </dgm:pt>
    <dgm:pt modelId="{B4B774FA-18BC-4CAF-9FDB-709423C5E209}" type="pres">
      <dgm:prSet presAssocID="{AD33CFB5-655D-4273-8DF1-A30B09A2D2A8}" presName="aNode" presStyleLbl="fgAcc1" presStyleIdx="4" presStyleCnt="5">
        <dgm:presLayoutVars>
          <dgm:bulletEnabled val="1"/>
        </dgm:presLayoutVars>
      </dgm:prSet>
      <dgm:spPr/>
    </dgm:pt>
    <dgm:pt modelId="{E7A6459C-32A6-448F-889F-6A02D9D8C9E0}" type="pres">
      <dgm:prSet presAssocID="{AD33CFB5-655D-4273-8DF1-A30B09A2D2A8}" presName="aSpace" presStyleCnt="0"/>
      <dgm:spPr/>
    </dgm:pt>
  </dgm:ptLst>
  <dgm:cxnLst>
    <dgm:cxn modelId="{838A7121-9981-4CD0-B6BD-FD001F3DDD53}" type="presOf" srcId="{92C230B6-FE5E-4F3D-B3FD-258C847F189B}" destId="{392611C3-EB73-4344-9196-E2F0A47FDE4A}" srcOrd="0" destOrd="0" presId="urn:microsoft.com/office/officeart/2005/8/layout/pyramid2"/>
    <dgm:cxn modelId="{27CCA023-9475-43FA-B7B2-1A3C816B645E}" srcId="{AAC8AF2C-D04B-43DF-8FBE-9514F8082ADF}" destId="{AD33CFB5-655D-4273-8DF1-A30B09A2D2A8}" srcOrd="4" destOrd="0" parTransId="{1E69AB9F-DDD5-4AD2-8699-A25555A0BD55}" sibTransId="{BBB24D3F-494B-4294-8E0D-219D4A17CEEC}"/>
    <dgm:cxn modelId="{1320F934-2EC4-4437-8B03-1B4189F7646F}" type="presOf" srcId="{AD33CFB5-655D-4273-8DF1-A30B09A2D2A8}" destId="{B4B774FA-18BC-4CAF-9FDB-709423C5E209}" srcOrd="0" destOrd="0" presId="urn:microsoft.com/office/officeart/2005/8/layout/pyramid2"/>
    <dgm:cxn modelId="{6420213C-715C-4836-829B-7B237E2EDB5E}" type="presOf" srcId="{CD1AB3E6-2A6E-462C-BE29-1E45F9DF1FBA}" destId="{A49F4BA1-EA50-4ED2-B6C2-6A3EE2EA17D8}" srcOrd="0" destOrd="0" presId="urn:microsoft.com/office/officeart/2005/8/layout/pyramid2"/>
    <dgm:cxn modelId="{1717965C-51C3-4783-A37F-5A5F7DD12ED5}" type="presOf" srcId="{D0273C7E-6B47-4E06-82F2-909009CDD9AA}" destId="{E240A1C5-3BD8-40E2-A3F0-BCA350BF5134}" srcOrd="0" destOrd="0" presId="urn:microsoft.com/office/officeart/2005/8/layout/pyramid2"/>
    <dgm:cxn modelId="{9169595D-9F86-4964-8436-77DFAB947578}" type="presOf" srcId="{FDC595E4-26C1-4DFA-BE0C-22D33D1605CF}" destId="{9485C6C7-8131-49B9-8BBC-44284BF890AE}" srcOrd="0" destOrd="0" presId="urn:microsoft.com/office/officeart/2005/8/layout/pyramid2"/>
    <dgm:cxn modelId="{270DA459-F40C-495C-855A-6CE81A6BB1C5}" srcId="{AAC8AF2C-D04B-43DF-8FBE-9514F8082ADF}" destId="{FDC595E4-26C1-4DFA-BE0C-22D33D1605CF}" srcOrd="1" destOrd="0" parTransId="{DEA83D0C-9B13-4809-8274-724D9E29F767}" sibTransId="{27D7DD98-1367-402A-835C-B595A7147416}"/>
    <dgm:cxn modelId="{035AA797-E8A3-45DA-AEDB-5554A50837BA}" srcId="{AAC8AF2C-D04B-43DF-8FBE-9514F8082ADF}" destId="{92C230B6-FE5E-4F3D-B3FD-258C847F189B}" srcOrd="3" destOrd="0" parTransId="{E368B124-B63A-485C-AC11-A452D76A35D4}" sibTransId="{AD375C5E-9A4C-48FC-B257-1E5F13244E29}"/>
    <dgm:cxn modelId="{F82FD4AA-BEE3-4078-98A1-011C163757C1}" srcId="{AAC8AF2C-D04B-43DF-8FBE-9514F8082ADF}" destId="{CD1AB3E6-2A6E-462C-BE29-1E45F9DF1FBA}" srcOrd="0" destOrd="0" parTransId="{21968C0C-0D49-4061-9AB9-083FB0C8C01A}" sibTransId="{AE0A568E-AD93-433D-B5C2-B5D62805A67A}"/>
    <dgm:cxn modelId="{93FBAFD4-6030-4BB9-A0E8-A22C2D0BC227}" srcId="{AAC8AF2C-D04B-43DF-8FBE-9514F8082ADF}" destId="{D0273C7E-6B47-4E06-82F2-909009CDD9AA}" srcOrd="2" destOrd="0" parTransId="{35B1D9BB-A95E-4F40-962A-EEAFBE2E91F0}" sibTransId="{5E0AFF0C-0E94-49FC-A613-D5EF640AC68A}"/>
    <dgm:cxn modelId="{119160E9-F06B-4C72-BD37-C69C58F64349}" type="presOf" srcId="{AAC8AF2C-D04B-43DF-8FBE-9514F8082ADF}" destId="{C477AA11-A944-444C-907B-30D22DACFFC8}" srcOrd="0" destOrd="0" presId="urn:microsoft.com/office/officeart/2005/8/layout/pyramid2"/>
    <dgm:cxn modelId="{88080984-C731-4BA2-902D-E5482ADC64B2}" type="presParOf" srcId="{C477AA11-A944-444C-907B-30D22DACFFC8}" destId="{EB5E1C39-72BA-424C-A78E-C61507120AD1}" srcOrd="0" destOrd="0" presId="urn:microsoft.com/office/officeart/2005/8/layout/pyramid2"/>
    <dgm:cxn modelId="{866C7527-6A9F-4B36-94B9-E0CCA8A4633B}" type="presParOf" srcId="{C477AA11-A944-444C-907B-30D22DACFFC8}" destId="{93FA7443-CF3F-47E5-8F35-4AA30AA4EB08}" srcOrd="1" destOrd="0" presId="urn:microsoft.com/office/officeart/2005/8/layout/pyramid2"/>
    <dgm:cxn modelId="{BBC1F675-9CFA-48A7-8293-6AB914470F71}" type="presParOf" srcId="{93FA7443-CF3F-47E5-8F35-4AA30AA4EB08}" destId="{A49F4BA1-EA50-4ED2-B6C2-6A3EE2EA17D8}" srcOrd="0" destOrd="0" presId="urn:microsoft.com/office/officeart/2005/8/layout/pyramid2"/>
    <dgm:cxn modelId="{942228A5-743D-43D4-A7D1-670A3F5D3167}" type="presParOf" srcId="{93FA7443-CF3F-47E5-8F35-4AA30AA4EB08}" destId="{56615631-F364-4E4A-8558-79368A08913F}" srcOrd="1" destOrd="0" presId="urn:microsoft.com/office/officeart/2005/8/layout/pyramid2"/>
    <dgm:cxn modelId="{8C984DE0-B6A9-4751-860A-08810F5C5D2D}" type="presParOf" srcId="{93FA7443-CF3F-47E5-8F35-4AA30AA4EB08}" destId="{9485C6C7-8131-49B9-8BBC-44284BF890AE}" srcOrd="2" destOrd="0" presId="urn:microsoft.com/office/officeart/2005/8/layout/pyramid2"/>
    <dgm:cxn modelId="{4C6E07F6-2EF5-4250-A598-FC6566D2328E}" type="presParOf" srcId="{93FA7443-CF3F-47E5-8F35-4AA30AA4EB08}" destId="{4AF123BF-CA95-43D9-9463-A9EE6A0183E6}" srcOrd="3" destOrd="0" presId="urn:microsoft.com/office/officeart/2005/8/layout/pyramid2"/>
    <dgm:cxn modelId="{3B0A8511-42A2-46BD-91F6-9CAC7F4CEEAA}" type="presParOf" srcId="{93FA7443-CF3F-47E5-8F35-4AA30AA4EB08}" destId="{E240A1C5-3BD8-40E2-A3F0-BCA350BF5134}" srcOrd="4" destOrd="0" presId="urn:microsoft.com/office/officeart/2005/8/layout/pyramid2"/>
    <dgm:cxn modelId="{0BBFB00F-FFD1-4380-A22D-D2C34C697027}" type="presParOf" srcId="{93FA7443-CF3F-47E5-8F35-4AA30AA4EB08}" destId="{7A351229-0731-4585-B3A6-66001D724F88}" srcOrd="5" destOrd="0" presId="urn:microsoft.com/office/officeart/2005/8/layout/pyramid2"/>
    <dgm:cxn modelId="{96C7608A-3E1F-4954-A05F-13387C09C09D}" type="presParOf" srcId="{93FA7443-CF3F-47E5-8F35-4AA30AA4EB08}" destId="{392611C3-EB73-4344-9196-E2F0A47FDE4A}" srcOrd="6" destOrd="0" presId="urn:microsoft.com/office/officeart/2005/8/layout/pyramid2"/>
    <dgm:cxn modelId="{255DC1EB-B360-4D08-B5DF-F3A4F50F5F30}" type="presParOf" srcId="{93FA7443-CF3F-47E5-8F35-4AA30AA4EB08}" destId="{E1204FA0-1F23-448D-A230-BC16DB0FF92A}" srcOrd="7" destOrd="0" presId="urn:microsoft.com/office/officeart/2005/8/layout/pyramid2"/>
    <dgm:cxn modelId="{AFEE0043-6F94-4DDB-BC13-6F68A3827FB5}" type="presParOf" srcId="{93FA7443-CF3F-47E5-8F35-4AA30AA4EB08}" destId="{B4B774FA-18BC-4CAF-9FDB-709423C5E209}" srcOrd="8" destOrd="0" presId="urn:microsoft.com/office/officeart/2005/8/layout/pyramid2"/>
    <dgm:cxn modelId="{6C50D673-ED63-47A4-8654-DA1761293981}" type="presParOf" srcId="{93FA7443-CF3F-47E5-8F35-4AA30AA4EB08}" destId="{E7A6459C-32A6-448F-889F-6A02D9D8C9E0}" srcOrd="9" destOrd="0" presId="urn:microsoft.com/office/officeart/2005/8/layout/pyramid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C3844-A8DD-4D8B-A3E0-97750AFA84BB}">
      <dsp:nvSpPr>
        <dsp:cNvPr id="0" name=""/>
        <dsp:cNvSpPr/>
      </dsp:nvSpPr>
      <dsp:spPr>
        <a:xfrm>
          <a:off x="36316" y="561174"/>
          <a:ext cx="1085108" cy="1039097"/>
        </a:xfrm>
        <a:prstGeom prst="ellipse">
          <a:avLst/>
        </a:prstGeom>
        <a:solidFill>
          <a:srgbClr val="FFC000"/>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kern="1200" dirty="0">
              <a:solidFill>
                <a:srgbClr val="C00000"/>
              </a:solidFill>
              <a:latin typeface="+mn-lt"/>
              <a:ea typeface="Verdana" pitchFamily="34" charset="0"/>
              <a:cs typeface="Verdana" pitchFamily="34" charset="0"/>
            </a:rPr>
            <a:t>Vad står jag för?</a:t>
          </a:r>
        </a:p>
      </dsp:txBody>
      <dsp:txXfrm>
        <a:off x="195226" y="713346"/>
        <a:ext cx="767288" cy="734753"/>
      </dsp:txXfrm>
    </dsp:sp>
    <dsp:sp modelId="{9052CA4C-8E65-4315-A1E4-F3A748DB1600}">
      <dsp:nvSpPr>
        <dsp:cNvPr id="0" name=""/>
        <dsp:cNvSpPr/>
      </dsp:nvSpPr>
      <dsp:spPr>
        <a:xfrm rot="10369628">
          <a:off x="435638" y="1817994"/>
          <a:ext cx="518814" cy="371724"/>
        </a:xfrm>
        <a:prstGeom prst="triangle">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a:ln>
          <a:noFill/>
        </a:ln>
        <a:effectLst/>
      </dsp:spPr>
      <dsp:style>
        <a:lnRef idx="0">
          <a:scrgbClr r="0" g="0" b="0"/>
        </a:lnRef>
        <a:fillRef idx="1">
          <a:scrgbClr r="0" g="0" b="0"/>
        </a:fillRef>
        <a:effectRef idx="0">
          <a:scrgbClr r="0" g="0" b="0"/>
        </a:effectRef>
        <a:fontRef idx="minor">
          <a:schemeClr val="lt1"/>
        </a:fontRef>
      </dsp:style>
    </dsp:sp>
    <dsp:sp modelId="{D2F6214A-5CC4-45DE-93E5-10D08430C1B5}">
      <dsp:nvSpPr>
        <dsp:cNvPr id="0" name=""/>
        <dsp:cNvSpPr/>
      </dsp:nvSpPr>
      <dsp:spPr>
        <a:xfrm>
          <a:off x="1794" y="2387174"/>
          <a:ext cx="1645425" cy="1290794"/>
        </a:xfrm>
        <a:prstGeom prst="ellipse">
          <a:avLst/>
        </a:prstGeom>
        <a:solidFill>
          <a:srgbClr val="FFC000"/>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srgbClr val="C00000"/>
              </a:solidFill>
              <a:latin typeface="+mn-lt"/>
              <a:ea typeface="Verdana" pitchFamily="34" charset="0"/>
              <a:cs typeface="Verdana" pitchFamily="34" charset="0"/>
            </a:rPr>
            <a:t>Vilka är mina kärn-värden?</a:t>
          </a:r>
        </a:p>
      </dsp:txBody>
      <dsp:txXfrm>
        <a:off x="242761" y="2576206"/>
        <a:ext cx="1163491" cy="912730"/>
      </dsp:txXfrm>
    </dsp:sp>
    <dsp:sp modelId="{FD2CEC10-7DB1-4E2C-9BE2-4AEA651295ED}">
      <dsp:nvSpPr>
        <dsp:cNvPr id="0" name=""/>
        <dsp:cNvSpPr/>
      </dsp:nvSpPr>
      <dsp:spPr>
        <a:xfrm rot="5400000">
          <a:off x="1859341" y="2846709"/>
          <a:ext cx="518814" cy="371724"/>
        </a:xfrm>
        <a:prstGeom prst="triangle">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a:ln>
          <a:noFill/>
        </a:ln>
        <a:effectLst/>
      </dsp:spPr>
      <dsp:style>
        <a:lnRef idx="0">
          <a:scrgbClr r="0" g="0" b="0"/>
        </a:lnRef>
        <a:fillRef idx="1">
          <a:scrgbClr r="0" g="0" b="0"/>
        </a:fillRef>
        <a:effectRef idx="0">
          <a:scrgbClr r="0" g="0" b="0"/>
        </a:effectRef>
        <a:fontRef idx="minor">
          <a:schemeClr val="lt1"/>
        </a:fontRef>
      </dsp:style>
    </dsp:sp>
    <dsp:sp modelId="{07A6A57D-3256-436C-97D1-FD8495CC5AC0}">
      <dsp:nvSpPr>
        <dsp:cNvPr id="0" name=""/>
        <dsp:cNvSpPr/>
      </dsp:nvSpPr>
      <dsp:spPr>
        <a:xfrm>
          <a:off x="2569235" y="2472258"/>
          <a:ext cx="1120626" cy="1120626"/>
        </a:xfrm>
        <a:prstGeom prst="ellipse">
          <a:avLst/>
        </a:prstGeom>
        <a:solidFill>
          <a:srgbClr val="FFC000"/>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srgbClr val="C00000"/>
              </a:solidFill>
              <a:latin typeface="+mn-lt"/>
              <a:ea typeface="Verdana" pitchFamily="34" charset="0"/>
              <a:cs typeface="Verdana" pitchFamily="34" charset="0"/>
            </a:rPr>
            <a:t>Vem vill jag vara?</a:t>
          </a:r>
        </a:p>
      </dsp:txBody>
      <dsp:txXfrm>
        <a:off x="2733347" y="2636370"/>
        <a:ext cx="792402" cy="792402"/>
      </dsp:txXfrm>
    </dsp:sp>
    <dsp:sp modelId="{1F5CBC73-63CB-4EC2-A568-9038168AF6F9}">
      <dsp:nvSpPr>
        <dsp:cNvPr id="0" name=""/>
        <dsp:cNvSpPr/>
      </dsp:nvSpPr>
      <dsp:spPr>
        <a:xfrm rot="7100">
          <a:off x="2872128" y="1884729"/>
          <a:ext cx="518814" cy="371724"/>
        </a:xfrm>
        <a:prstGeom prst="triangle">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a:ln>
          <a:noFill/>
        </a:ln>
        <a:effectLst/>
      </dsp:spPr>
      <dsp:style>
        <a:lnRef idx="0">
          <a:scrgbClr r="0" g="0" b="0"/>
        </a:lnRef>
        <a:fillRef idx="1">
          <a:scrgbClr r="0" g="0" b="0"/>
        </a:fillRef>
        <a:effectRef idx="0">
          <a:scrgbClr r="0" g="0" b="0"/>
        </a:effectRef>
        <a:fontRef idx="minor">
          <a:schemeClr val="lt1"/>
        </a:fontRef>
      </dsp:style>
    </dsp:sp>
    <dsp:sp modelId="{CB5A1886-4A11-4F43-91D5-CC7D37992021}">
      <dsp:nvSpPr>
        <dsp:cNvPr id="0" name=""/>
        <dsp:cNvSpPr/>
      </dsp:nvSpPr>
      <dsp:spPr>
        <a:xfrm>
          <a:off x="2499199" y="421101"/>
          <a:ext cx="1268864" cy="1268864"/>
        </a:xfrm>
        <a:prstGeom prst="ellipse">
          <a:avLst/>
        </a:prstGeom>
        <a:solidFill>
          <a:srgbClr val="FFC000"/>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srgbClr val="C00000"/>
              </a:solidFill>
              <a:latin typeface="+mn-lt"/>
              <a:ea typeface="Verdana" pitchFamily="34" charset="0"/>
              <a:cs typeface="Verdana" pitchFamily="34" charset="0"/>
            </a:rPr>
            <a:t>Hur ska jag uppfattas?</a:t>
          </a:r>
        </a:p>
      </dsp:txBody>
      <dsp:txXfrm>
        <a:off x="2685020" y="606922"/>
        <a:ext cx="897222" cy="897222"/>
      </dsp:txXfrm>
    </dsp:sp>
    <dsp:sp modelId="{40AE997D-041D-4FA1-B5EA-558CF3DD8E94}">
      <dsp:nvSpPr>
        <dsp:cNvPr id="0" name=""/>
        <dsp:cNvSpPr/>
      </dsp:nvSpPr>
      <dsp:spPr>
        <a:xfrm rot="5362664">
          <a:off x="4040384" y="857005"/>
          <a:ext cx="518814" cy="371724"/>
        </a:xfrm>
        <a:prstGeom prst="triangle">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a:ln>
          <a:noFill/>
        </a:ln>
        <a:effectLst/>
      </dsp:spPr>
      <dsp:style>
        <a:lnRef idx="0">
          <a:scrgbClr r="0" g="0" b="0"/>
        </a:lnRef>
        <a:fillRef idx="1">
          <a:scrgbClr r="0" g="0" b="0"/>
        </a:fillRef>
        <a:effectRef idx="0">
          <a:scrgbClr r="0" g="0" b="0"/>
        </a:effectRef>
        <a:fontRef idx="minor">
          <a:schemeClr val="lt1"/>
        </a:fontRef>
      </dsp:style>
    </dsp:sp>
    <dsp:sp modelId="{5C1980DB-64A2-4554-8492-A74BCE91F079}">
      <dsp:nvSpPr>
        <dsp:cNvPr id="0" name=""/>
        <dsp:cNvSpPr/>
      </dsp:nvSpPr>
      <dsp:spPr>
        <a:xfrm>
          <a:off x="4810484" y="488872"/>
          <a:ext cx="1085112" cy="1085112"/>
        </a:xfrm>
        <a:prstGeom prst="ellipse">
          <a:avLst/>
        </a:prstGeom>
        <a:solidFill>
          <a:srgbClr val="FFC000"/>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srgbClr val="C00000"/>
              </a:solidFill>
              <a:latin typeface="+mn-lt"/>
              <a:ea typeface="Verdana" pitchFamily="34" charset="0"/>
              <a:cs typeface="Verdana" pitchFamily="34" charset="0"/>
            </a:rPr>
            <a:t>Vad kan jag erbjuda?</a:t>
          </a:r>
        </a:p>
      </dsp:txBody>
      <dsp:txXfrm>
        <a:off x="4969395" y="647783"/>
        <a:ext cx="767290" cy="767290"/>
      </dsp:txXfrm>
    </dsp:sp>
    <dsp:sp modelId="{3DE24002-E7C1-48AB-9E9C-0EF3E20FD291}">
      <dsp:nvSpPr>
        <dsp:cNvPr id="0" name=""/>
        <dsp:cNvSpPr/>
      </dsp:nvSpPr>
      <dsp:spPr>
        <a:xfrm rot="11429911">
          <a:off x="4928959" y="1734197"/>
          <a:ext cx="518814" cy="371724"/>
        </a:xfrm>
        <a:prstGeom prst="triangle">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path path="circle">
            <a:fillToRect t="100000" r="100000"/>
          </a:path>
          <a:tileRect l="-100000" b="-100000"/>
        </a:gradFill>
        <a:ln>
          <a:noFill/>
        </a:ln>
        <a:effectLst/>
      </dsp:spPr>
      <dsp:style>
        <a:lnRef idx="0">
          <a:scrgbClr r="0" g="0" b="0"/>
        </a:lnRef>
        <a:fillRef idx="1">
          <a:scrgbClr r="0" g="0" b="0"/>
        </a:fillRef>
        <a:effectRef idx="0">
          <a:scrgbClr r="0" g="0" b="0"/>
        </a:effectRef>
        <a:fontRef idx="minor">
          <a:schemeClr val="lt1"/>
        </a:fontRef>
      </dsp:style>
    </dsp:sp>
    <dsp:sp modelId="{1C380E95-CCA2-4836-AEF5-72B000787889}">
      <dsp:nvSpPr>
        <dsp:cNvPr id="0" name=""/>
        <dsp:cNvSpPr/>
      </dsp:nvSpPr>
      <dsp:spPr>
        <a:xfrm>
          <a:off x="4250174" y="2242120"/>
          <a:ext cx="1482328" cy="1482328"/>
        </a:xfrm>
        <a:prstGeom prst="ellipse">
          <a:avLst/>
        </a:prstGeom>
        <a:solidFill>
          <a:srgbClr val="E6000B"/>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kern="1200" dirty="0">
              <a:latin typeface="Verdana" pitchFamily="34" charset="0"/>
              <a:ea typeface="Verdana" pitchFamily="34" charset="0"/>
              <a:cs typeface="Verdana" pitchFamily="34" charset="0"/>
            </a:rPr>
            <a:t>Mitt </a:t>
          </a:r>
        </a:p>
        <a:p>
          <a:pPr marL="0" lvl="0" indent="0" algn="ctr" defTabSz="711200">
            <a:lnSpc>
              <a:spcPct val="90000"/>
            </a:lnSpc>
            <a:spcBef>
              <a:spcPct val="0"/>
            </a:spcBef>
            <a:spcAft>
              <a:spcPct val="35000"/>
            </a:spcAft>
            <a:buNone/>
          </a:pPr>
          <a:r>
            <a:rPr lang="sv-SE" sz="1600" kern="1200" dirty="0">
              <a:latin typeface="Verdana" pitchFamily="34" charset="0"/>
              <a:ea typeface="Verdana" pitchFamily="34" charset="0"/>
              <a:cs typeface="Verdana" pitchFamily="34" charset="0"/>
            </a:rPr>
            <a:t> JAG AB</a:t>
          </a:r>
        </a:p>
      </dsp:txBody>
      <dsp:txXfrm>
        <a:off x="4467256" y="2459202"/>
        <a:ext cx="1048164" cy="10481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E1C39-72BA-424C-A78E-C61507120AD1}">
      <dsp:nvSpPr>
        <dsp:cNvPr id="0" name=""/>
        <dsp:cNvSpPr/>
      </dsp:nvSpPr>
      <dsp:spPr>
        <a:xfrm>
          <a:off x="296457" y="0"/>
          <a:ext cx="2292001" cy="2292001"/>
        </a:xfrm>
        <a:prstGeom prst="triangle">
          <a:avLst/>
        </a:prstGeom>
        <a:solidFill>
          <a:schemeClr val="lt1">
            <a:hueOff val="0"/>
            <a:satOff val="0"/>
            <a:lumOff val="0"/>
            <a:alphaOff val="0"/>
          </a:schemeClr>
        </a:solidFill>
        <a:ln w="25400" cap="flat" cmpd="dbl"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9F4BA1-EA50-4ED2-B6C2-6A3EE2EA17D8}">
      <dsp:nvSpPr>
        <dsp:cNvPr id="0" name=""/>
        <dsp:cNvSpPr/>
      </dsp:nvSpPr>
      <dsp:spPr>
        <a:xfrm>
          <a:off x="1448279" y="229423"/>
          <a:ext cx="1489800" cy="325893"/>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sv-SE" sz="800" kern="1200" dirty="0"/>
            <a:t>Vad står jag för?</a:t>
          </a:r>
        </a:p>
      </dsp:txBody>
      <dsp:txXfrm>
        <a:off x="1464188" y="245332"/>
        <a:ext cx="1457982" cy="294075"/>
      </dsp:txXfrm>
    </dsp:sp>
    <dsp:sp modelId="{9485C6C7-8131-49B9-8BBC-44284BF890AE}">
      <dsp:nvSpPr>
        <dsp:cNvPr id="0" name=""/>
        <dsp:cNvSpPr/>
      </dsp:nvSpPr>
      <dsp:spPr>
        <a:xfrm>
          <a:off x="1465889" y="982847"/>
          <a:ext cx="1489800" cy="325893"/>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sv-SE" sz="800" kern="1200" dirty="0"/>
            <a:t>Vem vill jag vara?</a:t>
          </a:r>
        </a:p>
      </dsp:txBody>
      <dsp:txXfrm>
        <a:off x="1481798" y="998756"/>
        <a:ext cx="1457982" cy="294075"/>
      </dsp:txXfrm>
    </dsp:sp>
    <dsp:sp modelId="{E240A1C5-3BD8-40E2-A3F0-BCA350BF5134}">
      <dsp:nvSpPr>
        <dsp:cNvPr id="0" name=""/>
        <dsp:cNvSpPr/>
      </dsp:nvSpPr>
      <dsp:spPr>
        <a:xfrm>
          <a:off x="1465889" y="608213"/>
          <a:ext cx="1489800" cy="325893"/>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sv-SE" sz="800" kern="1200" dirty="0"/>
            <a:t>Vilka är mina kärnvärden? </a:t>
          </a:r>
        </a:p>
      </dsp:txBody>
      <dsp:txXfrm>
        <a:off x="1481798" y="624122"/>
        <a:ext cx="1457982" cy="294075"/>
      </dsp:txXfrm>
    </dsp:sp>
    <dsp:sp modelId="{392611C3-EB73-4344-9196-E2F0A47FDE4A}">
      <dsp:nvSpPr>
        <dsp:cNvPr id="0" name=""/>
        <dsp:cNvSpPr/>
      </dsp:nvSpPr>
      <dsp:spPr>
        <a:xfrm>
          <a:off x="1448279" y="1329315"/>
          <a:ext cx="1489800" cy="325893"/>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sv-SE" sz="800" kern="1200" dirty="0"/>
            <a:t>Hur ska jag uppfattas?</a:t>
          </a:r>
        </a:p>
      </dsp:txBody>
      <dsp:txXfrm>
        <a:off x="1464188" y="1345224"/>
        <a:ext cx="1457982" cy="294075"/>
      </dsp:txXfrm>
    </dsp:sp>
    <dsp:sp modelId="{B4B774FA-18BC-4CAF-9FDB-709423C5E209}">
      <dsp:nvSpPr>
        <dsp:cNvPr id="0" name=""/>
        <dsp:cNvSpPr/>
      </dsp:nvSpPr>
      <dsp:spPr>
        <a:xfrm>
          <a:off x="1448279" y="1695946"/>
          <a:ext cx="1489800" cy="325893"/>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sv-SE" sz="800" kern="1200" dirty="0"/>
            <a:t>Vad kan jag erbjuda?</a:t>
          </a:r>
        </a:p>
      </dsp:txBody>
      <dsp:txXfrm>
        <a:off x="1464188" y="1711855"/>
        <a:ext cx="1457982" cy="2940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E1C39-72BA-424C-A78E-C61507120AD1}">
      <dsp:nvSpPr>
        <dsp:cNvPr id="0" name=""/>
        <dsp:cNvSpPr/>
      </dsp:nvSpPr>
      <dsp:spPr>
        <a:xfrm>
          <a:off x="164698" y="0"/>
          <a:ext cx="1273334" cy="1273334"/>
        </a:xfrm>
        <a:prstGeom prst="triangle">
          <a:avLst/>
        </a:prstGeom>
        <a:solidFill>
          <a:schemeClr val="lt1">
            <a:hueOff val="0"/>
            <a:satOff val="0"/>
            <a:lumOff val="0"/>
            <a:alphaOff val="0"/>
          </a:schemeClr>
        </a:solidFill>
        <a:ln w="25400" cap="flat" cmpd="dbl"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9F4BA1-EA50-4ED2-B6C2-6A3EE2EA17D8}">
      <dsp:nvSpPr>
        <dsp:cNvPr id="0" name=""/>
        <dsp:cNvSpPr/>
      </dsp:nvSpPr>
      <dsp:spPr>
        <a:xfrm>
          <a:off x="804599" y="127457"/>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Vad står jag för?</a:t>
          </a:r>
        </a:p>
      </dsp:txBody>
      <dsp:txXfrm>
        <a:off x="813437" y="136295"/>
        <a:ext cx="809991" cy="163376"/>
      </dsp:txXfrm>
    </dsp:sp>
    <dsp:sp modelId="{9485C6C7-8131-49B9-8BBC-44284BF890AE}">
      <dsp:nvSpPr>
        <dsp:cNvPr id="0" name=""/>
        <dsp:cNvSpPr/>
      </dsp:nvSpPr>
      <dsp:spPr>
        <a:xfrm>
          <a:off x="814382" y="546026"/>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Vem vill jag vara?</a:t>
          </a:r>
        </a:p>
      </dsp:txBody>
      <dsp:txXfrm>
        <a:off x="823220" y="554864"/>
        <a:ext cx="809991" cy="163376"/>
      </dsp:txXfrm>
    </dsp:sp>
    <dsp:sp modelId="{E240A1C5-3BD8-40E2-A3F0-BCA350BF5134}">
      <dsp:nvSpPr>
        <dsp:cNvPr id="0" name=""/>
        <dsp:cNvSpPr/>
      </dsp:nvSpPr>
      <dsp:spPr>
        <a:xfrm>
          <a:off x="814382" y="337896"/>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Vilka är mina kärnvärden? </a:t>
          </a:r>
        </a:p>
      </dsp:txBody>
      <dsp:txXfrm>
        <a:off x="823220" y="346734"/>
        <a:ext cx="809991" cy="163376"/>
      </dsp:txXfrm>
    </dsp:sp>
    <dsp:sp modelId="{392611C3-EB73-4344-9196-E2F0A47FDE4A}">
      <dsp:nvSpPr>
        <dsp:cNvPr id="0" name=""/>
        <dsp:cNvSpPr/>
      </dsp:nvSpPr>
      <dsp:spPr>
        <a:xfrm>
          <a:off x="804599" y="738508"/>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Hur ska jag uppfattas?</a:t>
          </a:r>
        </a:p>
      </dsp:txBody>
      <dsp:txXfrm>
        <a:off x="813437" y="747346"/>
        <a:ext cx="809991" cy="163376"/>
      </dsp:txXfrm>
    </dsp:sp>
    <dsp:sp modelId="{B4B774FA-18BC-4CAF-9FDB-709423C5E209}">
      <dsp:nvSpPr>
        <dsp:cNvPr id="0" name=""/>
        <dsp:cNvSpPr/>
      </dsp:nvSpPr>
      <dsp:spPr>
        <a:xfrm>
          <a:off x="804599" y="942192"/>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Vad kan jag erbjuda?</a:t>
          </a:r>
        </a:p>
      </dsp:txBody>
      <dsp:txXfrm>
        <a:off x="813437" y="951030"/>
        <a:ext cx="809991" cy="1633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E1C39-72BA-424C-A78E-C61507120AD1}">
      <dsp:nvSpPr>
        <dsp:cNvPr id="0" name=""/>
        <dsp:cNvSpPr/>
      </dsp:nvSpPr>
      <dsp:spPr>
        <a:xfrm>
          <a:off x="164698" y="0"/>
          <a:ext cx="1273334" cy="1273334"/>
        </a:xfrm>
        <a:prstGeom prst="triangle">
          <a:avLst/>
        </a:prstGeom>
        <a:solidFill>
          <a:schemeClr val="lt1">
            <a:hueOff val="0"/>
            <a:satOff val="0"/>
            <a:lumOff val="0"/>
            <a:alphaOff val="0"/>
          </a:schemeClr>
        </a:solidFill>
        <a:ln w="25400" cap="flat" cmpd="dbl"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9F4BA1-EA50-4ED2-B6C2-6A3EE2EA17D8}">
      <dsp:nvSpPr>
        <dsp:cNvPr id="0" name=""/>
        <dsp:cNvSpPr/>
      </dsp:nvSpPr>
      <dsp:spPr>
        <a:xfrm>
          <a:off x="804599" y="127457"/>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Vad står jag för?</a:t>
          </a:r>
        </a:p>
      </dsp:txBody>
      <dsp:txXfrm>
        <a:off x="813437" y="136295"/>
        <a:ext cx="809991" cy="163376"/>
      </dsp:txXfrm>
    </dsp:sp>
    <dsp:sp modelId="{9485C6C7-8131-49B9-8BBC-44284BF890AE}">
      <dsp:nvSpPr>
        <dsp:cNvPr id="0" name=""/>
        <dsp:cNvSpPr/>
      </dsp:nvSpPr>
      <dsp:spPr>
        <a:xfrm>
          <a:off x="814382" y="546026"/>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Vem vill jag vara?</a:t>
          </a:r>
        </a:p>
      </dsp:txBody>
      <dsp:txXfrm>
        <a:off x="823220" y="554864"/>
        <a:ext cx="809991" cy="163376"/>
      </dsp:txXfrm>
    </dsp:sp>
    <dsp:sp modelId="{E240A1C5-3BD8-40E2-A3F0-BCA350BF5134}">
      <dsp:nvSpPr>
        <dsp:cNvPr id="0" name=""/>
        <dsp:cNvSpPr/>
      </dsp:nvSpPr>
      <dsp:spPr>
        <a:xfrm>
          <a:off x="814382" y="337896"/>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Vilka är mina kärnvärden? </a:t>
          </a:r>
        </a:p>
      </dsp:txBody>
      <dsp:txXfrm>
        <a:off x="823220" y="346734"/>
        <a:ext cx="809991" cy="163376"/>
      </dsp:txXfrm>
    </dsp:sp>
    <dsp:sp modelId="{392611C3-EB73-4344-9196-E2F0A47FDE4A}">
      <dsp:nvSpPr>
        <dsp:cNvPr id="0" name=""/>
        <dsp:cNvSpPr/>
      </dsp:nvSpPr>
      <dsp:spPr>
        <a:xfrm>
          <a:off x="804599" y="738508"/>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Hur ska jag uppfattas?</a:t>
          </a:r>
        </a:p>
      </dsp:txBody>
      <dsp:txXfrm>
        <a:off x="813437" y="747346"/>
        <a:ext cx="809991" cy="163376"/>
      </dsp:txXfrm>
    </dsp:sp>
    <dsp:sp modelId="{B4B774FA-18BC-4CAF-9FDB-709423C5E209}">
      <dsp:nvSpPr>
        <dsp:cNvPr id="0" name=""/>
        <dsp:cNvSpPr/>
      </dsp:nvSpPr>
      <dsp:spPr>
        <a:xfrm>
          <a:off x="804599" y="942192"/>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Vad kan jag erbjuda?</a:t>
          </a:r>
        </a:p>
      </dsp:txBody>
      <dsp:txXfrm>
        <a:off x="813437" y="951030"/>
        <a:ext cx="809991" cy="1633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E1C39-72BA-424C-A78E-C61507120AD1}">
      <dsp:nvSpPr>
        <dsp:cNvPr id="0" name=""/>
        <dsp:cNvSpPr/>
      </dsp:nvSpPr>
      <dsp:spPr>
        <a:xfrm>
          <a:off x="164698" y="0"/>
          <a:ext cx="1273334" cy="1273334"/>
        </a:xfrm>
        <a:prstGeom prst="triangle">
          <a:avLst/>
        </a:prstGeom>
        <a:solidFill>
          <a:schemeClr val="lt1">
            <a:hueOff val="0"/>
            <a:satOff val="0"/>
            <a:lumOff val="0"/>
            <a:alphaOff val="0"/>
          </a:schemeClr>
        </a:solidFill>
        <a:ln w="25400" cap="flat" cmpd="dbl"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9F4BA1-EA50-4ED2-B6C2-6A3EE2EA17D8}">
      <dsp:nvSpPr>
        <dsp:cNvPr id="0" name=""/>
        <dsp:cNvSpPr/>
      </dsp:nvSpPr>
      <dsp:spPr>
        <a:xfrm>
          <a:off x="804599" y="127457"/>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Vad står jag för?</a:t>
          </a:r>
        </a:p>
      </dsp:txBody>
      <dsp:txXfrm>
        <a:off x="813437" y="136295"/>
        <a:ext cx="809991" cy="163376"/>
      </dsp:txXfrm>
    </dsp:sp>
    <dsp:sp modelId="{9485C6C7-8131-49B9-8BBC-44284BF890AE}">
      <dsp:nvSpPr>
        <dsp:cNvPr id="0" name=""/>
        <dsp:cNvSpPr/>
      </dsp:nvSpPr>
      <dsp:spPr>
        <a:xfrm>
          <a:off x="814382" y="546026"/>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Vem vill jag vara?</a:t>
          </a:r>
        </a:p>
      </dsp:txBody>
      <dsp:txXfrm>
        <a:off x="823220" y="554864"/>
        <a:ext cx="809991" cy="163376"/>
      </dsp:txXfrm>
    </dsp:sp>
    <dsp:sp modelId="{E240A1C5-3BD8-40E2-A3F0-BCA350BF5134}">
      <dsp:nvSpPr>
        <dsp:cNvPr id="0" name=""/>
        <dsp:cNvSpPr/>
      </dsp:nvSpPr>
      <dsp:spPr>
        <a:xfrm>
          <a:off x="814382" y="337896"/>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Vilka är mina kärnvärden? </a:t>
          </a:r>
        </a:p>
      </dsp:txBody>
      <dsp:txXfrm>
        <a:off x="823220" y="346734"/>
        <a:ext cx="809991" cy="163376"/>
      </dsp:txXfrm>
    </dsp:sp>
    <dsp:sp modelId="{392611C3-EB73-4344-9196-E2F0A47FDE4A}">
      <dsp:nvSpPr>
        <dsp:cNvPr id="0" name=""/>
        <dsp:cNvSpPr/>
      </dsp:nvSpPr>
      <dsp:spPr>
        <a:xfrm>
          <a:off x="804599" y="738508"/>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Hur ska jag uppfattas?</a:t>
          </a:r>
        </a:p>
      </dsp:txBody>
      <dsp:txXfrm>
        <a:off x="813437" y="747346"/>
        <a:ext cx="809991" cy="163376"/>
      </dsp:txXfrm>
    </dsp:sp>
    <dsp:sp modelId="{B4B774FA-18BC-4CAF-9FDB-709423C5E209}">
      <dsp:nvSpPr>
        <dsp:cNvPr id="0" name=""/>
        <dsp:cNvSpPr/>
      </dsp:nvSpPr>
      <dsp:spPr>
        <a:xfrm>
          <a:off x="804599" y="942192"/>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Vad kan jag erbjuda?</a:t>
          </a:r>
        </a:p>
      </dsp:txBody>
      <dsp:txXfrm>
        <a:off x="813437" y="951030"/>
        <a:ext cx="809991" cy="1633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E1C39-72BA-424C-A78E-C61507120AD1}">
      <dsp:nvSpPr>
        <dsp:cNvPr id="0" name=""/>
        <dsp:cNvSpPr/>
      </dsp:nvSpPr>
      <dsp:spPr>
        <a:xfrm>
          <a:off x="164698" y="0"/>
          <a:ext cx="1273334" cy="1273334"/>
        </a:xfrm>
        <a:prstGeom prst="triangle">
          <a:avLst/>
        </a:prstGeom>
        <a:solidFill>
          <a:schemeClr val="lt1">
            <a:hueOff val="0"/>
            <a:satOff val="0"/>
            <a:lumOff val="0"/>
            <a:alphaOff val="0"/>
          </a:schemeClr>
        </a:solidFill>
        <a:ln w="25400" cap="flat" cmpd="dbl"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9F4BA1-EA50-4ED2-B6C2-6A3EE2EA17D8}">
      <dsp:nvSpPr>
        <dsp:cNvPr id="0" name=""/>
        <dsp:cNvSpPr/>
      </dsp:nvSpPr>
      <dsp:spPr>
        <a:xfrm>
          <a:off x="804599" y="127457"/>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Vad står jag för?</a:t>
          </a:r>
        </a:p>
      </dsp:txBody>
      <dsp:txXfrm>
        <a:off x="813437" y="136295"/>
        <a:ext cx="809991" cy="163376"/>
      </dsp:txXfrm>
    </dsp:sp>
    <dsp:sp modelId="{9485C6C7-8131-49B9-8BBC-44284BF890AE}">
      <dsp:nvSpPr>
        <dsp:cNvPr id="0" name=""/>
        <dsp:cNvSpPr/>
      </dsp:nvSpPr>
      <dsp:spPr>
        <a:xfrm>
          <a:off x="814382" y="546026"/>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Vem vill jag vara?</a:t>
          </a:r>
        </a:p>
      </dsp:txBody>
      <dsp:txXfrm>
        <a:off x="823220" y="554864"/>
        <a:ext cx="809991" cy="163376"/>
      </dsp:txXfrm>
    </dsp:sp>
    <dsp:sp modelId="{E240A1C5-3BD8-40E2-A3F0-BCA350BF5134}">
      <dsp:nvSpPr>
        <dsp:cNvPr id="0" name=""/>
        <dsp:cNvSpPr/>
      </dsp:nvSpPr>
      <dsp:spPr>
        <a:xfrm>
          <a:off x="814382" y="337896"/>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Vilka är mina kärnvärden? </a:t>
          </a:r>
        </a:p>
      </dsp:txBody>
      <dsp:txXfrm>
        <a:off x="823220" y="346734"/>
        <a:ext cx="809991" cy="163376"/>
      </dsp:txXfrm>
    </dsp:sp>
    <dsp:sp modelId="{392611C3-EB73-4344-9196-E2F0A47FDE4A}">
      <dsp:nvSpPr>
        <dsp:cNvPr id="0" name=""/>
        <dsp:cNvSpPr/>
      </dsp:nvSpPr>
      <dsp:spPr>
        <a:xfrm>
          <a:off x="804599" y="738508"/>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Hur ska jag uppfattas?</a:t>
          </a:r>
        </a:p>
      </dsp:txBody>
      <dsp:txXfrm>
        <a:off x="813437" y="747346"/>
        <a:ext cx="809991" cy="163376"/>
      </dsp:txXfrm>
    </dsp:sp>
    <dsp:sp modelId="{B4B774FA-18BC-4CAF-9FDB-709423C5E209}">
      <dsp:nvSpPr>
        <dsp:cNvPr id="0" name=""/>
        <dsp:cNvSpPr/>
      </dsp:nvSpPr>
      <dsp:spPr>
        <a:xfrm>
          <a:off x="804599" y="942192"/>
          <a:ext cx="827667" cy="181052"/>
        </a:xfrm>
        <a:prstGeom prst="roundRect">
          <a:avLst/>
        </a:prstGeom>
        <a:solidFill>
          <a:schemeClr val="accent2">
            <a:alpha val="90000"/>
            <a:tint val="40000"/>
            <a:hueOff val="0"/>
            <a:satOff val="0"/>
            <a:lumOff val="0"/>
            <a:alphaOff val="0"/>
          </a:schemeClr>
        </a:solidFill>
        <a:ln w="25400" cap="flat" cmpd="dbl"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222250" rtl="0">
            <a:lnSpc>
              <a:spcPct val="90000"/>
            </a:lnSpc>
            <a:spcBef>
              <a:spcPct val="0"/>
            </a:spcBef>
            <a:spcAft>
              <a:spcPct val="35000"/>
            </a:spcAft>
            <a:buNone/>
          </a:pPr>
          <a:r>
            <a:rPr lang="sv-SE" sz="500" kern="1200" dirty="0"/>
            <a:t>Vad kan jag erbjuda?</a:t>
          </a:r>
        </a:p>
      </dsp:txBody>
      <dsp:txXfrm>
        <a:off x="813437" y="951030"/>
        <a:ext cx="809991" cy="16337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5BAF65D1-C68E-4E2C-958E-74B5ED206159}" type="datetimeFigureOut">
              <a:rPr lang="sv-SE" smtClean="0"/>
              <a:pPr/>
              <a:t>2021-10-11</a:t>
            </a:fld>
            <a:endParaRPr lang="sv-SE"/>
          </a:p>
        </p:txBody>
      </p:sp>
      <p:sp>
        <p:nvSpPr>
          <p:cNvPr id="4" name="Platshållare för bildobjekt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B811B69-16A8-4699-80F2-9C52BBC86A71}" type="slidenum">
              <a:rPr lang="sv-SE" smtClean="0"/>
              <a:pPr/>
              <a:t>‹#›</a:t>
            </a:fld>
            <a:endParaRPr lang="sv-SE"/>
          </a:p>
        </p:txBody>
      </p:sp>
    </p:spTree>
    <p:extLst>
      <p:ext uri="{BB962C8B-B14F-4D97-AF65-F5344CB8AC3E}">
        <p14:creationId xmlns:p14="http://schemas.microsoft.com/office/powerpoint/2010/main" val="506032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1200" b="1" kern="1200" dirty="0">
                <a:solidFill>
                  <a:schemeClr val="tx1"/>
                </a:solidFill>
                <a:effectLst/>
                <a:latin typeface="+mn-lt"/>
                <a:ea typeface="+mn-ea"/>
                <a:cs typeface="+mn-cs"/>
              </a:rPr>
              <a:t>Syfte:</a:t>
            </a:r>
            <a:r>
              <a:rPr lang="sv-SE" sz="1200" kern="1200" dirty="0">
                <a:solidFill>
                  <a:schemeClr val="tx1"/>
                </a:solidFill>
                <a:effectLst/>
                <a:latin typeface="+mn-lt"/>
                <a:ea typeface="+mn-ea"/>
                <a:cs typeface="+mn-cs"/>
              </a:rPr>
              <a:t> I takt med att konkurrensen ökar kommer behovet av att skapa något unikt för sig själv som gör att man syns i mängden att öka i samma takt. Personlig marknadsföring handlar till stor del om att bygga sitt eget varumärke. Genom att identifiera sina talanger och styrkor, vanor, ovanor, intresseområden och passioner ser man också vilken bild man ger av sig själv. Deltagaren skall även upptäcka nya vägar att söka jobb, genom medveten personlig marknadsföring. Deltagaren skall få information och kunskap kring sociala medier.</a:t>
            </a:r>
          </a:p>
          <a:p>
            <a:r>
              <a:rPr lang="sv-SE" sz="1200" b="1" kern="1200" dirty="0">
                <a:solidFill>
                  <a:schemeClr val="tx1"/>
                </a:solidFill>
                <a:effectLst/>
                <a:latin typeface="+mn-lt"/>
                <a:ea typeface="+mn-ea"/>
                <a:cs typeface="+mn-cs"/>
              </a:rPr>
              <a:t>Mål:</a:t>
            </a:r>
            <a:r>
              <a:rPr lang="sv-SE" sz="1200" kern="1200" dirty="0">
                <a:solidFill>
                  <a:schemeClr val="tx1"/>
                </a:solidFill>
                <a:effectLst/>
                <a:latin typeface="+mn-lt"/>
                <a:ea typeface="+mn-ea"/>
                <a:cs typeface="+mn-cs"/>
              </a:rPr>
              <a:t> Deltagaren skall veta vad det innebär att ägna sig åt personlig marknadsföring. Att deltagaren har en tydlig bild av sitt eget varumärke och vid dagens slut kan presentera hur det personliga varumärket ser ut, vad deras personliga kärnvärden är, samt hur de skall kommunicera i framtiden.</a:t>
            </a:r>
          </a:p>
          <a:p>
            <a:r>
              <a:rPr lang="sv-SE" sz="1200" kern="1200" dirty="0">
                <a:solidFill>
                  <a:schemeClr val="tx1"/>
                </a:solidFill>
                <a:effectLst/>
                <a:latin typeface="+mn-lt"/>
                <a:ea typeface="+mn-ea"/>
                <a:cs typeface="+mn-cs"/>
              </a:rPr>
              <a:t>Deltagaren skall ha fått nya idéer kring hur man kan söka jobb på nya obeprövade sätt.</a:t>
            </a:r>
          </a:p>
          <a:p>
            <a:r>
              <a:rPr lang="sv-SE" sz="1200" kern="1200" dirty="0">
                <a:solidFill>
                  <a:schemeClr val="tx1"/>
                </a:solidFill>
                <a:effectLst/>
                <a:latin typeface="+mn-lt"/>
                <a:ea typeface="+mn-ea"/>
                <a:cs typeface="+mn-cs"/>
              </a:rPr>
              <a:t>Deltagaren skall även ha kunskap om vad sociala medier är, och hur dessa skall användas för att öka chanserna till att komma ut i jobb. Deltagaren skall även vara medveten om hur arbetsgivaren använder sig av sociala medier idag, dels för att marknadsföra företaget, vid rekrytering, samt hur de letar information kring potentiella medarbetare.</a:t>
            </a:r>
            <a:endParaRPr lang="sv-SE" dirty="0">
              <a:latin typeface="Times New Roman" pitchFamily="18" charset="0"/>
            </a:endParaRPr>
          </a:p>
        </p:txBody>
      </p:sp>
      <p:sp>
        <p:nvSpPr>
          <p:cNvPr id="4" name="Platshållare för bildnummer 3"/>
          <p:cNvSpPr>
            <a:spLocks noGrp="1"/>
          </p:cNvSpPr>
          <p:nvPr>
            <p:ph type="sldNum" sz="quarter" idx="10"/>
          </p:nvPr>
        </p:nvSpPr>
        <p:spPr/>
        <p:txBody>
          <a:bodyPr/>
          <a:lstStyle/>
          <a:p>
            <a:fld id="{FB811B69-16A8-4699-80F2-9C52BBC86A71}" type="slidenum">
              <a:rPr lang="sv-SE" smtClean="0"/>
              <a:pPr/>
              <a:t>1</a:t>
            </a:fld>
            <a:endParaRPr lang="sv-S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Dela ut uppgiften i personlig marknadsföring!</a:t>
            </a:r>
          </a:p>
          <a:p>
            <a:endParaRPr lang="sv-SE" dirty="0"/>
          </a:p>
          <a:p>
            <a:r>
              <a:rPr lang="sv-SE" dirty="0"/>
              <a:t>Genom att fundera över dina dagliga val och framför allt varför? kommer du så småningom att kunna identifiera dina egna kärnvärden som ligger till grund för hur du ska bygga ditt eget varumärke och din personliga marknadsföring. </a:t>
            </a:r>
          </a:p>
          <a:p>
            <a:r>
              <a:rPr lang="sv-SE" dirty="0"/>
              <a:t>Tanken är att titta på sig själv och fråga, VAD du gör? för att sedan fundera över VARFÖR du gör det? </a:t>
            </a:r>
          </a:p>
          <a:p>
            <a:r>
              <a:rPr lang="sv-SE" dirty="0"/>
              <a:t>När du vet vad och varför talar det om dina kärnvärden, dina egna superkrafter som gör dig unik och speciell. Försök att leda dina handlingar att stanna i ett enda ord. I slutändan kan det vara så att många av dina handlingar har ett och samma kärnvärde. </a:t>
            </a:r>
          </a:p>
          <a:p>
            <a:endParaRPr lang="sv-SE" dirty="0"/>
          </a:p>
          <a:p>
            <a:r>
              <a:rPr lang="sv-SE" dirty="0"/>
              <a:t>Ex. VAD- Jag lägger alltid mina kläder snyggt vikta i garderoben. </a:t>
            </a:r>
          </a:p>
          <a:p>
            <a:r>
              <a:rPr lang="sv-SE" dirty="0"/>
              <a:t>VARFÖR- Annars blir det rörigt och jag hittar ingenting. </a:t>
            </a:r>
          </a:p>
          <a:p>
            <a:r>
              <a:rPr lang="sv-SE" dirty="0"/>
              <a:t>KÄRNVÄRDE- Ordningsam, strukturerad </a:t>
            </a:r>
          </a:p>
          <a:p>
            <a:r>
              <a:rPr lang="sv-SE" dirty="0"/>
              <a:t>Vänd på resonemanget, för att beskriva varför för dig själv. </a:t>
            </a:r>
          </a:p>
          <a:p>
            <a:r>
              <a:rPr lang="sv-SE" dirty="0"/>
              <a:t>Jag är ordningsam och strukturerad och tycker inte om att det blir rörigt och jag hittar ingenting. Därför lägger jag mina kläder snyggt vikta i garderoben. </a:t>
            </a:r>
          </a:p>
          <a:p>
            <a:endParaRPr lang="sv-SE" dirty="0"/>
          </a:p>
          <a:p>
            <a:r>
              <a:rPr lang="sv-SE" dirty="0"/>
              <a:t>Vad står jag för, vad kommunicerar jag idag? </a:t>
            </a:r>
          </a:p>
          <a:p>
            <a:r>
              <a:rPr lang="sv-SE" dirty="0"/>
              <a:t>Använd dig av papper och penna och skriv upp dina val/handlingar/vanor. Skriv dem utan ordning, allt du kan komma på. Ta sedan din lista och fundera i nästa steg varför? Och till sist dina kärnvärden. </a:t>
            </a:r>
          </a:p>
          <a:p>
            <a:r>
              <a:rPr lang="sv-SE" dirty="0"/>
              <a:t>Försök se på dig själv utifrån och berätta för dig själv hur ditt liv ser ut, viktigt också att du inte värderar dina val på något sätt. </a:t>
            </a:r>
          </a:p>
          <a:p>
            <a:r>
              <a:rPr lang="sv-SE" dirty="0"/>
              <a:t>Är du en vanemänniska som alltid vill ha allt på samma sätt, Varför? Om du inte är sådan, varför? </a:t>
            </a:r>
          </a:p>
          <a:p>
            <a:r>
              <a:rPr lang="sv-SE" dirty="0"/>
              <a:t>Vad äter du till frukost? Varför? </a:t>
            </a:r>
          </a:p>
          <a:p>
            <a:r>
              <a:rPr lang="sv-SE" dirty="0"/>
              <a:t>Vad lyssnar du på för radioprogram? Varför? </a:t>
            </a:r>
          </a:p>
          <a:p>
            <a:r>
              <a:rPr lang="sv-SE" dirty="0"/>
              <a:t>Du prioriterar alltid dina vänner fast du inte har tid? Varför? </a:t>
            </a:r>
          </a:p>
          <a:p>
            <a:r>
              <a:rPr lang="sv-SE" dirty="0"/>
              <a:t>Vilka nyheter väljer du, böcker, tidningar? Varför? </a:t>
            </a:r>
          </a:p>
          <a:p>
            <a:r>
              <a:rPr lang="sv-SE" dirty="0"/>
              <a:t>Vad gör du på fritiden? Varför? </a:t>
            </a:r>
          </a:p>
          <a:p>
            <a:r>
              <a:rPr lang="sv-SE" dirty="0"/>
              <a:t>Varför har du valt De vänner du har? </a:t>
            </a:r>
          </a:p>
          <a:p>
            <a:r>
              <a:rPr lang="sv-SE" dirty="0"/>
              <a:t>Titta också på ditt ordval, ditt språk, kroppsspråket, hållning, handslag. </a:t>
            </a:r>
          </a:p>
          <a:p>
            <a:r>
              <a:rPr lang="sv-SE" dirty="0"/>
              <a:t>Det visuella, klädval, frisyr. Vad berättar det om dig? </a:t>
            </a:r>
          </a:p>
          <a:p>
            <a:endParaRPr lang="sv-SE" dirty="0"/>
          </a:p>
          <a:p>
            <a:r>
              <a:rPr lang="sv-SE" dirty="0"/>
              <a:t>Svaren leder dig till dina kärnvärden. Nöj dig med att konstatera vad som är viktigast för dig. titta på vad du gör – inte vad du vill eller borde göra. Och var ärlig. Visar det sig att det du kommunicerar idag inte stämmer </a:t>
            </a:r>
            <a:r>
              <a:rPr lang="sv-SE" dirty="0" err="1"/>
              <a:t>överrens</a:t>
            </a:r>
            <a:r>
              <a:rPr lang="sv-SE" dirty="0"/>
              <a:t> med den bild du vill ge. Då får du fråga dig: Ska jag ändra på det jag kommunicerar? Eller ska jag ändra på mig själv? </a:t>
            </a:r>
          </a:p>
          <a:p>
            <a:endParaRPr lang="sv-SE" dirty="0"/>
          </a:p>
          <a:p>
            <a:endParaRPr lang="sv-SE" dirty="0"/>
          </a:p>
          <a:p>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10</a:t>
            </a:fld>
            <a:endParaRPr lang="sv-SE"/>
          </a:p>
        </p:txBody>
      </p:sp>
    </p:spTree>
    <p:extLst>
      <p:ext uri="{BB962C8B-B14F-4D97-AF65-F5344CB8AC3E}">
        <p14:creationId xmlns:p14="http://schemas.microsoft.com/office/powerpoint/2010/main" val="2823187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20000"/>
          </a:bodyPr>
          <a:lstStyle/>
          <a:p>
            <a:r>
              <a:rPr lang="sv-SE" sz="1200" kern="1200" baseline="0" dirty="0">
                <a:solidFill>
                  <a:schemeClr val="tx1"/>
                </a:solidFill>
                <a:latin typeface="+mn-lt"/>
                <a:ea typeface="+mn-ea"/>
                <a:cs typeface="+mn-cs"/>
              </a:rPr>
              <a:t>När man så småningom kommit fram till vad det egna varumärket ska innehålla är det dags att börja kommunicera det till omvärlden, precis som ett företag skulle göra. </a:t>
            </a:r>
          </a:p>
          <a:p>
            <a:r>
              <a:rPr lang="sv-SE" sz="1200" b="1" kern="1200" baseline="0" dirty="0">
                <a:solidFill>
                  <a:schemeClr val="tx1"/>
                </a:solidFill>
                <a:latin typeface="+mn-lt"/>
                <a:ea typeface="+mn-ea"/>
                <a:cs typeface="+mn-cs"/>
              </a:rPr>
              <a:t>Ord</a:t>
            </a:r>
            <a:r>
              <a:rPr lang="sv-SE" sz="1200" kern="1200" baseline="0" dirty="0">
                <a:solidFill>
                  <a:schemeClr val="tx1"/>
                </a:solidFill>
                <a:latin typeface="+mn-lt"/>
                <a:ea typeface="+mn-ea"/>
                <a:cs typeface="+mn-cs"/>
              </a:rPr>
              <a:t> - det vi säger, röstläge, ordval, ton, </a:t>
            </a:r>
            <a:r>
              <a:rPr lang="sv-SE" sz="1200" b="1" kern="1200" baseline="0" dirty="0">
                <a:solidFill>
                  <a:schemeClr val="tx1"/>
                </a:solidFill>
                <a:latin typeface="+mn-lt"/>
                <a:ea typeface="+mn-ea"/>
                <a:cs typeface="+mn-cs"/>
              </a:rPr>
              <a:t>Handling</a:t>
            </a:r>
            <a:r>
              <a:rPr lang="sv-SE" sz="1200" kern="1200" baseline="0" dirty="0">
                <a:solidFill>
                  <a:schemeClr val="tx1"/>
                </a:solidFill>
                <a:latin typeface="+mn-lt"/>
                <a:ea typeface="+mn-ea"/>
                <a:cs typeface="+mn-cs"/>
              </a:rPr>
              <a:t> - det vi gör och inte gör!!, </a:t>
            </a:r>
            <a:r>
              <a:rPr lang="sv-SE" sz="1200" b="1" kern="1200" baseline="0" dirty="0">
                <a:solidFill>
                  <a:schemeClr val="tx1"/>
                </a:solidFill>
                <a:latin typeface="+mn-lt"/>
                <a:ea typeface="+mn-ea"/>
                <a:cs typeface="+mn-cs"/>
              </a:rPr>
              <a:t>Visuellt</a:t>
            </a:r>
            <a:r>
              <a:rPr lang="sv-SE" sz="1200" kern="1200" baseline="0" dirty="0">
                <a:solidFill>
                  <a:schemeClr val="tx1"/>
                </a:solidFill>
                <a:latin typeface="+mn-lt"/>
                <a:ea typeface="+mn-ea"/>
                <a:cs typeface="+mn-cs"/>
              </a:rPr>
              <a:t> - klädval, frisyr, </a:t>
            </a:r>
            <a:r>
              <a:rPr lang="sv-SE" sz="1200" b="1" kern="1200" baseline="0" dirty="0">
                <a:solidFill>
                  <a:schemeClr val="tx1"/>
                </a:solidFill>
                <a:latin typeface="+mn-lt"/>
                <a:ea typeface="+mn-ea"/>
                <a:cs typeface="+mn-cs"/>
              </a:rPr>
              <a:t>Kroppsspråk</a:t>
            </a:r>
            <a:r>
              <a:rPr lang="sv-SE" sz="1200" kern="1200" baseline="0" dirty="0">
                <a:solidFill>
                  <a:schemeClr val="tx1"/>
                </a:solidFill>
                <a:latin typeface="+mn-lt"/>
                <a:ea typeface="+mn-ea"/>
                <a:cs typeface="+mn-cs"/>
              </a:rPr>
              <a:t> - hållning, handslag, gester</a:t>
            </a:r>
          </a:p>
          <a:p>
            <a:r>
              <a:rPr lang="sv-SE" sz="1200" kern="1200" baseline="0" dirty="0">
                <a:solidFill>
                  <a:schemeClr val="tx1"/>
                </a:solidFill>
                <a:latin typeface="+mn-lt"/>
                <a:ea typeface="+mn-ea"/>
                <a:cs typeface="+mn-cs"/>
              </a:rPr>
              <a:t> </a:t>
            </a:r>
          </a:p>
          <a:p>
            <a:r>
              <a:rPr lang="sv-SE" sz="1200" b="1" kern="1200" baseline="0" dirty="0">
                <a:solidFill>
                  <a:schemeClr val="tx1"/>
                </a:solidFill>
                <a:latin typeface="+mn-lt"/>
                <a:ea typeface="+mn-ea"/>
                <a:cs typeface="+mn-cs"/>
              </a:rPr>
              <a:t>Reklam/Media</a:t>
            </a:r>
            <a:r>
              <a:rPr lang="sv-SE" sz="1200" kern="1200" baseline="0" dirty="0">
                <a:solidFill>
                  <a:schemeClr val="tx1"/>
                </a:solidFill>
                <a:latin typeface="+mn-lt"/>
                <a:ea typeface="+mn-ea"/>
                <a:cs typeface="+mn-cs"/>
              </a:rPr>
              <a:t> - kanske inte många av oss som väljer att köpa helsides- annonser i fyrfärg i dagspressen men vi har andra kanaler att tillgå som ex: </a:t>
            </a:r>
          </a:p>
          <a:p>
            <a:r>
              <a:rPr lang="sv-SE" sz="1200" kern="1200" baseline="0" dirty="0">
                <a:solidFill>
                  <a:schemeClr val="tx1"/>
                </a:solidFill>
                <a:latin typeface="+mn-lt"/>
                <a:ea typeface="+mn-ea"/>
                <a:cs typeface="+mn-cs"/>
              </a:rPr>
              <a:t>- Hisspresentation </a:t>
            </a:r>
          </a:p>
          <a:p>
            <a:r>
              <a:rPr lang="sv-SE" sz="1200" kern="1200" baseline="0" dirty="0">
                <a:solidFill>
                  <a:schemeClr val="tx1"/>
                </a:solidFill>
                <a:latin typeface="+mn-lt"/>
                <a:ea typeface="+mn-ea"/>
                <a:cs typeface="+mn-cs"/>
              </a:rPr>
              <a:t>- CV och personligt brev </a:t>
            </a:r>
          </a:p>
          <a:p>
            <a:r>
              <a:rPr lang="sv-SE" sz="1200" kern="1200" baseline="0" dirty="0">
                <a:solidFill>
                  <a:schemeClr val="tx1"/>
                </a:solidFill>
                <a:latin typeface="+mn-lt"/>
                <a:ea typeface="+mn-ea"/>
                <a:cs typeface="+mn-cs"/>
              </a:rPr>
              <a:t>- Befintliga nätverk, </a:t>
            </a:r>
            <a:r>
              <a:rPr lang="sv-SE" sz="1200" kern="1200" baseline="0" dirty="0" err="1">
                <a:solidFill>
                  <a:schemeClr val="tx1"/>
                </a:solidFill>
                <a:latin typeface="+mn-lt"/>
                <a:ea typeface="+mn-ea"/>
                <a:cs typeface="+mn-cs"/>
              </a:rPr>
              <a:t>facebook</a:t>
            </a:r>
            <a:r>
              <a:rPr lang="sv-SE" sz="1200" kern="1200" baseline="0" dirty="0">
                <a:solidFill>
                  <a:schemeClr val="tx1"/>
                </a:solidFill>
                <a:latin typeface="+mn-lt"/>
                <a:ea typeface="+mn-ea"/>
                <a:cs typeface="+mn-cs"/>
              </a:rPr>
              <a:t>, </a:t>
            </a:r>
            <a:r>
              <a:rPr lang="sv-SE" sz="1200" kern="1200" baseline="0" dirty="0" err="1">
                <a:solidFill>
                  <a:schemeClr val="tx1"/>
                </a:solidFill>
                <a:latin typeface="+mn-lt"/>
                <a:ea typeface="+mn-ea"/>
                <a:cs typeface="+mn-cs"/>
              </a:rPr>
              <a:t>linkedIN</a:t>
            </a:r>
            <a:r>
              <a:rPr lang="sv-SE" sz="1200" kern="1200" baseline="0" dirty="0">
                <a:solidFill>
                  <a:schemeClr val="tx1"/>
                </a:solidFill>
                <a:latin typeface="+mn-lt"/>
                <a:ea typeface="+mn-ea"/>
                <a:cs typeface="+mn-cs"/>
              </a:rPr>
              <a:t>, MSN, </a:t>
            </a:r>
            <a:r>
              <a:rPr lang="sv-SE" sz="1200" kern="1200" baseline="0" dirty="0" err="1">
                <a:solidFill>
                  <a:schemeClr val="tx1"/>
                </a:solidFill>
                <a:latin typeface="+mn-lt"/>
                <a:ea typeface="+mn-ea"/>
                <a:cs typeface="+mn-cs"/>
              </a:rPr>
              <a:t>Twitter</a:t>
            </a:r>
            <a:r>
              <a:rPr lang="sv-SE" sz="1200" kern="1200" baseline="0" dirty="0">
                <a:solidFill>
                  <a:schemeClr val="tx1"/>
                </a:solidFill>
                <a:latin typeface="+mn-lt"/>
                <a:ea typeface="+mn-ea"/>
                <a:cs typeface="+mn-cs"/>
              </a:rPr>
              <a:t>, bransch </a:t>
            </a:r>
            <a:r>
              <a:rPr lang="sv-SE" sz="1200" kern="1200" baseline="0" dirty="0" err="1">
                <a:solidFill>
                  <a:schemeClr val="tx1"/>
                </a:solidFill>
                <a:latin typeface="+mn-lt"/>
                <a:ea typeface="+mn-ea"/>
                <a:cs typeface="+mn-cs"/>
              </a:rPr>
              <a:t>out</a:t>
            </a:r>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 Personliga nätverk </a:t>
            </a:r>
          </a:p>
          <a:p>
            <a:r>
              <a:rPr lang="sv-SE" sz="1200" kern="1200" baseline="0" dirty="0">
                <a:solidFill>
                  <a:schemeClr val="tx1"/>
                </a:solidFill>
                <a:latin typeface="+mn-lt"/>
                <a:ea typeface="+mn-ea"/>
                <a:cs typeface="+mn-cs"/>
              </a:rPr>
              <a:t>- Skapa egna visitkort med ditt varumärke. </a:t>
            </a:r>
          </a:p>
          <a:p>
            <a:endParaRPr lang="sv-SE" sz="1200" kern="1200" baseline="0" dirty="0">
              <a:solidFill>
                <a:schemeClr val="tx1"/>
              </a:solidFill>
              <a:latin typeface="+mn-lt"/>
              <a:ea typeface="+mn-ea"/>
              <a:cs typeface="+mn-cs"/>
            </a:endParaRPr>
          </a:p>
          <a:p>
            <a:r>
              <a:rPr lang="sv-SE" sz="1200" b="1" kern="1200" baseline="0" dirty="0">
                <a:solidFill>
                  <a:schemeClr val="tx1"/>
                </a:solidFill>
                <a:latin typeface="+mn-lt"/>
                <a:ea typeface="+mn-ea"/>
                <a:cs typeface="+mn-cs"/>
              </a:rPr>
              <a:t>Du är/blir det du kommunicerar!!! </a:t>
            </a:r>
          </a:p>
          <a:p>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Det finns otaliga exempel på hur man kan söka jobb utifrån sina egna tankar och kärnvärden. Vill man uppfattas som en kreativ person med humor kanske man kan göra som den person som budade ett paket till sin tilltänkta arbetsgivare som innehöll en sko samt en ansökan med rubriken; </a:t>
            </a:r>
          </a:p>
          <a:p>
            <a:r>
              <a:rPr lang="sv-SE" sz="1200" kern="1200" baseline="0" dirty="0">
                <a:solidFill>
                  <a:schemeClr val="tx1"/>
                </a:solidFill>
                <a:latin typeface="+mn-lt"/>
                <a:ea typeface="+mn-ea"/>
                <a:cs typeface="+mn-cs"/>
              </a:rPr>
              <a:t>”Nu har jag i alla fall EN fot inne” </a:t>
            </a:r>
          </a:p>
          <a:p>
            <a:endParaRPr lang="sv-SE" sz="1200" kern="1200" baseline="0" dirty="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FB811B69-16A8-4699-80F2-9C52BBC86A71}" type="slidenum">
              <a:rPr lang="sv-SE" smtClean="0"/>
              <a:pPr/>
              <a:t>11</a:t>
            </a:fld>
            <a:endParaRPr lang="sv-S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12</a:t>
            </a:fld>
            <a:endParaRPr lang="sv-SE"/>
          </a:p>
        </p:txBody>
      </p:sp>
    </p:spTree>
    <p:extLst>
      <p:ext uri="{BB962C8B-B14F-4D97-AF65-F5344CB8AC3E}">
        <p14:creationId xmlns:p14="http://schemas.microsoft.com/office/powerpoint/2010/main" val="3315190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13</a:t>
            </a:fld>
            <a:endParaRPr lang="sv-SE"/>
          </a:p>
        </p:txBody>
      </p:sp>
    </p:spTree>
    <p:extLst>
      <p:ext uri="{BB962C8B-B14F-4D97-AF65-F5344CB8AC3E}">
        <p14:creationId xmlns:p14="http://schemas.microsoft.com/office/powerpoint/2010/main" val="3315190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Men varför ska man då krångla till det med att använda sig en massa sociala medier istället för att helt enkelt nöja sig med att enbart skicka in en ansökan till jobbannonsen, kanske du undrar. Det handlar mycket om att utnyttja möjligheterna som finns tillgängliga. </a:t>
            </a:r>
          </a:p>
          <a:p>
            <a:endParaRPr lang="sv-SE" dirty="0"/>
          </a:p>
          <a:p>
            <a:r>
              <a:rPr lang="sv-SE" dirty="0"/>
              <a:t>För med hjälp av sociala medier kan du expandera ditt nätverk väldigt mycket och väldigt enkelt med hjälp av vänner, kollegor och alla deras kontakter.</a:t>
            </a:r>
          </a:p>
          <a:p>
            <a:endParaRPr lang="sv-SE" dirty="0"/>
          </a:p>
          <a:p>
            <a:r>
              <a:rPr lang="sv-SE" dirty="0"/>
              <a:t>Det man skriver på nätet som privatperson kan få konsekvenser i arbetslivet, har flera uppmärksammade fall visat. Uppenbarligen kan det också spela en roll i </a:t>
            </a:r>
            <a:r>
              <a:rPr lang="sv-SE" dirty="0" err="1"/>
              <a:t>jobbsökandet</a:t>
            </a:r>
            <a:endParaRPr lang="sv-SE" dirty="0"/>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14</a:t>
            </a:fld>
            <a:endParaRPr lang="sv-SE"/>
          </a:p>
        </p:txBody>
      </p:sp>
    </p:spTree>
    <p:extLst>
      <p:ext uri="{BB962C8B-B14F-4D97-AF65-F5344CB8AC3E}">
        <p14:creationId xmlns:p14="http://schemas.microsoft.com/office/powerpoint/2010/main" val="3315190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1200" kern="1200" baseline="0" dirty="0">
                <a:solidFill>
                  <a:schemeClr val="tx1"/>
                </a:solidFill>
                <a:latin typeface="+mn-lt"/>
                <a:ea typeface="+mn-ea"/>
                <a:cs typeface="+mn-cs"/>
              </a:rPr>
              <a:t>Vi lever idag i ett IT-samhälle där vi hela tiden ingår i olika typer av nätverk som exempelvis </a:t>
            </a:r>
            <a:r>
              <a:rPr lang="sv-SE" sz="1200" kern="1200" baseline="0" dirty="0" err="1">
                <a:solidFill>
                  <a:schemeClr val="tx1"/>
                </a:solidFill>
                <a:latin typeface="+mn-lt"/>
                <a:ea typeface="+mn-ea"/>
                <a:cs typeface="+mn-cs"/>
              </a:rPr>
              <a:t>Facebook</a:t>
            </a:r>
            <a:r>
              <a:rPr lang="sv-SE" sz="1200" kern="1200" baseline="0" dirty="0">
                <a:solidFill>
                  <a:schemeClr val="tx1"/>
                </a:solidFill>
                <a:latin typeface="+mn-lt"/>
                <a:ea typeface="+mn-ea"/>
                <a:cs typeface="+mn-cs"/>
              </a:rPr>
              <a:t>, </a:t>
            </a:r>
            <a:r>
              <a:rPr lang="sv-SE" sz="1200" kern="1200" baseline="0" dirty="0" err="1">
                <a:solidFill>
                  <a:schemeClr val="tx1"/>
                </a:solidFill>
                <a:latin typeface="+mn-lt"/>
                <a:ea typeface="+mn-ea"/>
                <a:cs typeface="+mn-cs"/>
              </a:rPr>
              <a:t>LinkedIN</a:t>
            </a:r>
            <a:r>
              <a:rPr lang="sv-SE" sz="1200" kern="1200" baseline="0" dirty="0">
                <a:solidFill>
                  <a:schemeClr val="tx1"/>
                </a:solidFill>
                <a:latin typeface="+mn-lt"/>
                <a:ea typeface="+mn-ea"/>
                <a:cs typeface="+mn-cs"/>
              </a:rPr>
              <a:t>, MSN, </a:t>
            </a:r>
            <a:r>
              <a:rPr lang="sv-SE" sz="1200" kern="1200" baseline="0" dirty="0" err="1">
                <a:solidFill>
                  <a:schemeClr val="tx1"/>
                </a:solidFill>
                <a:latin typeface="+mn-lt"/>
                <a:ea typeface="+mn-ea"/>
                <a:cs typeface="+mn-cs"/>
              </a:rPr>
              <a:t>Twitter</a:t>
            </a:r>
            <a:r>
              <a:rPr lang="sv-SE" sz="1200" kern="1200" baseline="0" dirty="0">
                <a:solidFill>
                  <a:schemeClr val="tx1"/>
                </a:solidFill>
                <a:latin typeface="+mn-lt"/>
                <a:ea typeface="+mn-ea"/>
                <a:cs typeface="+mn-cs"/>
              </a:rPr>
              <a:t> osv. </a:t>
            </a:r>
          </a:p>
          <a:p>
            <a:r>
              <a:rPr lang="sv-SE" sz="1200" kern="1200" baseline="0" dirty="0">
                <a:solidFill>
                  <a:schemeClr val="tx1"/>
                </a:solidFill>
                <a:latin typeface="+mn-lt"/>
                <a:ea typeface="+mn-ea"/>
                <a:cs typeface="+mn-cs"/>
              </a:rPr>
              <a:t>Här har vi en tydlig bild av hur viktigt och givande ett personligt nätverk kan vara och vill vi ha en åsikt eller svar på en fråga eller bara berätta något, så gör vi det enkelt genom att presentera det i vår logg på nätet. </a:t>
            </a:r>
          </a:p>
          <a:p>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Att använda sig av Sociala medier idag för att rekrytera och söka jobb, blir allt vanligare. Faktum är att många arbetsgivare redan aktivt och systematiskt använder sig av Sociala media för att hitta ny personal. Det gäller att hänga med!</a:t>
            </a:r>
          </a:p>
          <a:p>
            <a:endParaRPr lang="sv-SE" sz="1200" kern="1200" baseline="0" dirty="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FB811B69-16A8-4699-80F2-9C52BBC86A71}" type="slidenum">
              <a:rPr lang="sv-SE" smtClean="0">
                <a:solidFill>
                  <a:prstClr val="black"/>
                </a:solidFill>
              </a:rPr>
              <a:pPr/>
              <a:t>15</a:t>
            </a:fld>
            <a:endParaRPr lang="sv-SE">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Diskutera hur deltagarna i gruppen använder sociala</a:t>
            </a:r>
            <a:r>
              <a:rPr lang="sv-SE" baseline="0" dirty="0"/>
              <a:t> medier i dag? Används det enbart för nöje, eller för att marknadsföra sig? Är det någon som aktivt söker jobb via sociala medier, och hur gör de i så fall?</a:t>
            </a:r>
            <a:endParaRPr lang="sv-SE" dirty="0"/>
          </a:p>
          <a:p>
            <a:endParaRPr lang="sv-SE" dirty="0"/>
          </a:p>
          <a:p>
            <a:endParaRPr lang="sv-SE" dirty="0"/>
          </a:p>
          <a:p>
            <a:r>
              <a:rPr lang="sv-SE" dirty="0"/>
              <a:t>Det handlar mycket om att utnyttja möjligheterna som finns tillgängliga. Att göra människor omkring dig uppmärksamma på att du söker jobb. För med hjälp av sociala medier kan du expandera ditt nätverk väldigt mycket och väldigt enkelt med hjälp av vänner, kollegor och alla deras kontakter.</a:t>
            </a:r>
          </a:p>
          <a:p>
            <a:r>
              <a:rPr lang="sv-SE" dirty="0"/>
              <a:t> Om du för exempel har 200 vänner på </a:t>
            </a:r>
            <a:r>
              <a:rPr lang="sv-SE" dirty="0" err="1"/>
              <a:t>facebook</a:t>
            </a:r>
            <a:r>
              <a:rPr lang="sv-SE" dirty="0"/>
              <a:t> och gör en statusuppdatering där du klargör att du söker jobb så kommer alla av dem att bli medvetna om det och förs, och en enkel statusuppdatering är väl knappast att krångla till det. </a:t>
            </a:r>
          </a:p>
          <a:p>
            <a:endParaRPr lang="sv-SE" dirty="0"/>
          </a:p>
          <a:p>
            <a:r>
              <a:rPr lang="sv-SE" dirty="0"/>
              <a:t>Tänk på att ALLT som du skriver ska du kunna stå för,  så även för en framtida chef eller vänner osv.</a:t>
            </a:r>
          </a:p>
          <a:p>
            <a:r>
              <a:rPr lang="sv-SE" dirty="0"/>
              <a:t>- Tänk dig noga för VEM och VARFÖR du lägger till som vän på FB.</a:t>
            </a:r>
          </a:p>
          <a:p>
            <a:r>
              <a:rPr lang="sv-SE" dirty="0"/>
              <a:t>- Att du alltid skriver i en vänlig ton, då det lätt kan uppfattas fel på nätet.</a:t>
            </a:r>
          </a:p>
          <a:p>
            <a:r>
              <a:rPr lang="sv-SE" dirty="0"/>
              <a:t>- Byt lösenord på dessa kanaler ofta, gärna en gång i kvartalet, för största möjliga säkerhet. Använd aldrig personliga lösen.</a:t>
            </a:r>
          </a:p>
          <a:p>
            <a:endParaRPr lang="sv-SE" dirty="0"/>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solidFill>
                  <a:prstClr val="black"/>
                </a:solidFill>
              </a:rPr>
              <a:pPr/>
              <a:t>16</a:t>
            </a:fld>
            <a:endParaRPr lang="sv-SE">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Se</a:t>
            </a:r>
            <a:r>
              <a:rPr lang="sv-SE" baseline="0" dirty="0"/>
              <a:t> filmen från </a:t>
            </a:r>
            <a:r>
              <a:rPr lang="sv-SE" baseline="0" dirty="0" err="1"/>
              <a:t>YouTube</a:t>
            </a:r>
            <a:r>
              <a:rPr lang="sv-SE" baseline="0" dirty="0"/>
              <a:t> där Mattias Östmar förklarar hur du på ett bra sätt kan söka jobb och praktik med hjälp av sociala medier. Han pratar även om hur arbetsgivaren använder sig av sociala medier i sin jakt på ny personal, samt för att kolla upp personal innan de blir anställda. På </a:t>
            </a:r>
            <a:r>
              <a:rPr lang="sv-SE" baseline="0" dirty="0" err="1"/>
              <a:t>Twitter</a:t>
            </a:r>
            <a:r>
              <a:rPr lang="sv-SE" baseline="0" dirty="0"/>
              <a:t> läggs tex. upp flera nya jobb i timman, som du kan hitta med hjälp av #jobb och #nytt jobb. Det blir vanligare och vanligare att man annonserar ut tjänster enbart via sociala medier, </a:t>
            </a:r>
            <a:r>
              <a:rPr lang="sv-SE" baseline="0" dirty="0" err="1"/>
              <a:t>bla</a:t>
            </a:r>
            <a:r>
              <a:rPr lang="sv-SE" baseline="0" dirty="0"/>
              <a:t>. för att man vill veta att personalen har koll på sociala medier.</a:t>
            </a:r>
          </a:p>
          <a:p>
            <a:endParaRPr lang="sv-SE" baseline="0" dirty="0"/>
          </a:p>
          <a:p>
            <a:r>
              <a:rPr lang="sv-SE" baseline="0" dirty="0"/>
              <a:t>Ni kommer senare under dagen att titta närmare på de vanligaste och mest användbara sociala medierna. </a:t>
            </a:r>
          </a:p>
        </p:txBody>
      </p:sp>
      <p:sp>
        <p:nvSpPr>
          <p:cNvPr id="4" name="Platshållare för bildnummer 3"/>
          <p:cNvSpPr>
            <a:spLocks noGrp="1"/>
          </p:cNvSpPr>
          <p:nvPr>
            <p:ph type="sldNum" sz="quarter" idx="10"/>
          </p:nvPr>
        </p:nvSpPr>
        <p:spPr/>
        <p:txBody>
          <a:bodyPr/>
          <a:lstStyle/>
          <a:p>
            <a:fld id="{FB811B69-16A8-4699-80F2-9C52BBC86A71}" type="slidenum">
              <a:rPr lang="sv-SE" smtClean="0">
                <a:solidFill>
                  <a:prstClr val="black"/>
                </a:solidFill>
              </a:rPr>
              <a:pPr/>
              <a:t>17</a:t>
            </a:fld>
            <a:endParaRPr lang="sv-SE">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Att höras och synas i dag, i vårt enorma </a:t>
            </a:r>
            <a:r>
              <a:rPr lang="sv-SE" dirty="0" err="1"/>
              <a:t>mediabrus</a:t>
            </a:r>
            <a:r>
              <a:rPr lang="sv-SE" dirty="0"/>
              <a:t>, är inte helt enkelt. De som jobbar med</a:t>
            </a:r>
            <a:r>
              <a:rPr lang="sv-SE" baseline="0" dirty="0"/>
              <a:t> att marknadsföra produkter och företag, kämpar dagligen för att hitta nya sätt att sticka ut, att höras och synas. För att lyckas med detta idag, behöver de, liksom DU, hitta nya sätt, nya kanaler, att synas och höras på. Det finns ett uttryck som heter ”tänk utanför boxen”. Det handlar just om detta – att kanske vara först med att synas och höras på nya oväntade sätt och platser.</a:t>
            </a:r>
          </a:p>
          <a:p>
            <a:endParaRPr lang="sv-SE" baseline="0" dirty="0"/>
          </a:p>
          <a:p>
            <a:r>
              <a:rPr lang="sv-SE" baseline="0" dirty="0"/>
              <a:t>Här kan ni se ett exempel på en kille, som gjorde just detta, i sitt jobbsökande. </a:t>
            </a:r>
          </a:p>
          <a:p>
            <a:r>
              <a:rPr lang="sv-SE" b="1" baseline="0" dirty="0"/>
              <a:t>Läs texten ur artikeln här nedan, högt för dina deltagare!</a:t>
            </a:r>
          </a:p>
          <a:p>
            <a:endParaRPr lang="sv-SE" baseline="0" dirty="0"/>
          </a:p>
          <a:p>
            <a:r>
              <a:rPr lang="sv-SE" sz="1200" kern="1200" dirty="0">
                <a:solidFill>
                  <a:schemeClr val="tx1"/>
                </a:solidFill>
                <a:effectLst/>
                <a:latin typeface="+mn-lt"/>
                <a:ea typeface="+mn-ea"/>
                <a:cs typeface="+mn-cs"/>
              </a:rPr>
              <a:t>En månads arbetslöshet räckte. Sen köpte Linus Billqvist, 21, en skylt och målade med stora svarta bokstäver.</a:t>
            </a:r>
          </a:p>
          <a:p>
            <a:r>
              <a:rPr lang="sv-SE" sz="1200" kern="1200" dirty="0">
                <a:solidFill>
                  <a:schemeClr val="tx1"/>
                </a:solidFill>
                <a:effectLst/>
                <a:latin typeface="+mn-lt"/>
                <a:ea typeface="+mn-ea"/>
                <a:cs typeface="+mn-cs"/>
              </a:rPr>
              <a:t>”Jag är jävligt trött på att vara arbetslös!”</a:t>
            </a:r>
          </a:p>
          <a:p>
            <a:r>
              <a:rPr lang="sv-SE" sz="1200" kern="1200" dirty="0">
                <a:solidFill>
                  <a:schemeClr val="tx1"/>
                </a:solidFill>
                <a:effectLst/>
                <a:latin typeface="+mn-lt"/>
                <a:ea typeface="+mn-ea"/>
                <a:cs typeface="+mn-cs"/>
              </a:rPr>
              <a:t>Han ställde sig vid tågstationen och sökte jobb.</a:t>
            </a:r>
          </a:p>
          <a:p>
            <a:r>
              <a:rPr lang="sv-SE" sz="1200" kern="1200" dirty="0">
                <a:solidFill>
                  <a:schemeClr val="tx1"/>
                </a:solidFill>
                <a:effectLst/>
                <a:latin typeface="+mn-lt"/>
                <a:ea typeface="+mn-ea"/>
                <a:cs typeface="+mn-cs"/>
              </a:rPr>
              <a:t>Och fick ett.</a:t>
            </a:r>
          </a:p>
          <a:p>
            <a:r>
              <a:rPr lang="sv-SE" sz="1200" kern="1200" dirty="0">
                <a:solidFill>
                  <a:schemeClr val="tx1"/>
                </a:solidFill>
                <a:effectLst/>
                <a:latin typeface="+mn-lt"/>
                <a:ea typeface="+mn-ea"/>
                <a:cs typeface="+mn-cs"/>
              </a:rPr>
              <a:t>Linus Billqvist, 21, hade varit arbetslös i en månad och redan hunnit tröttna.</a:t>
            </a:r>
          </a:p>
          <a:p>
            <a:r>
              <a:rPr lang="sv-SE" sz="1200" kern="1200" dirty="0">
                <a:solidFill>
                  <a:schemeClr val="tx1"/>
                </a:solidFill>
                <a:effectLst/>
                <a:latin typeface="+mn-lt"/>
                <a:ea typeface="+mn-ea"/>
                <a:cs typeface="+mn-cs"/>
              </a:rPr>
              <a:t>– Det var lite trist att sitta hemma.</a:t>
            </a:r>
          </a:p>
          <a:p>
            <a:r>
              <a:rPr lang="sv-SE" sz="1200" kern="1200" dirty="0">
                <a:solidFill>
                  <a:schemeClr val="tx1"/>
                </a:solidFill>
                <a:effectLst/>
                <a:latin typeface="+mn-lt"/>
                <a:ea typeface="+mn-ea"/>
                <a:cs typeface="+mn-cs"/>
              </a:rPr>
              <a:t>Efter att han tog studenten i fjol har han bland annat haft ett trädgårdsjobb. Men när hösten kom ebbade det ut.</a:t>
            </a:r>
          </a:p>
          <a:p>
            <a:r>
              <a:rPr lang="sv-SE" sz="1200" kern="1200" dirty="0">
                <a:solidFill>
                  <a:schemeClr val="tx1"/>
                </a:solidFill>
                <a:effectLst/>
                <a:latin typeface="+mn-lt"/>
                <a:ea typeface="+mn-ea"/>
                <a:cs typeface="+mn-cs"/>
              </a:rPr>
              <a:t>Han har varit arbetslös tidigare. Då har han fått jobb via vänner, men eftersom nästan alla studerar nu hade de inte många kontakter han kunde använda sig av.</a:t>
            </a:r>
          </a:p>
          <a:p>
            <a:r>
              <a:rPr lang="sv-SE" sz="1200" b="1" kern="1200" dirty="0">
                <a:solidFill>
                  <a:schemeClr val="tx1"/>
                </a:solidFill>
                <a:effectLst/>
                <a:latin typeface="+mn-lt"/>
                <a:ea typeface="+mn-ea"/>
                <a:cs typeface="+mn-cs"/>
              </a:rPr>
              <a:t>Inspirerades av otrogen man</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Linus hade läst om en man som varit otrogen mot sin fru. För att få henne tillbaka skulle han berätta för alla vad han gjort. Han skrev om sin affär på en skylt och ställde sig vid motorvägen.</a:t>
            </a:r>
          </a:p>
          <a:p>
            <a:r>
              <a:rPr lang="sv-SE" sz="1200" kern="1200" dirty="0">
                <a:solidFill>
                  <a:schemeClr val="tx1"/>
                </a:solidFill>
                <a:effectLst/>
                <a:latin typeface="+mn-lt"/>
                <a:ea typeface="+mn-ea"/>
                <a:cs typeface="+mn-cs"/>
              </a:rPr>
              <a:t>Om han fick komma tillbaka till sin fru igen vet inte Linus. Men han blev inspirerad.</a:t>
            </a:r>
          </a:p>
          <a:p>
            <a:r>
              <a:rPr lang="sv-SE" sz="1200" kern="1200" dirty="0">
                <a:solidFill>
                  <a:schemeClr val="tx1"/>
                </a:solidFill>
                <a:effectLst/>
                <a:latin typeface="+mn-lt"/>
                <a:ea typeface="+mn-ea"/>
                <a:cs typeface="+mn-cs"/>
              </a:rPr>
              <a:t>– Det poppade upp i skallen så jag köpte en skylt och målade lite.</a:t>
            </a:r>
          </a:p>
          <a:p>
            <a:r>
              <a:rPr lang="sv-SE" sz="1200" kern="1200" dirty="0">
                <a:solidFill>
                  <a:schemeClr val="tx1"/>
                </a:solidFill>
                <a:effectLst/>
                <a:latin typeface="+mn-lt"/>
                <a:ea typeface="+mn-ea"/>
                <a:cs typeface="+mn-cs"/>
              </a:rPr>
              <a:t>”Jag är jävligt trött på att vara arbetslös! Jag kan: stå i butik och sälja. Trädgårdsarbete. Andra jobb lär jag mig. Har ni ett jobb? Linus.” Och så mobilnumret.</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I går, tidigt på morgonen, åkte han till tågstationen i Lund, från </a:t>
            </a:r>
            <a:r>
              <a:rPr lang="sv-SE" sz="1200" kern="1200" dirty="0" err="1">
                <a:solidFill>
                  <a:schemeClr val="tx1"/>
                </a:solidFill>
                <a:effectLst/>
                <a:latin typeface="+mn-lt"/>
                <a:ea typeface="+mn-ea"/>
                <a:cs typeface="+mn-cs"/>
              </a:rPr>
              <a:t>Hjärup</a:t>
            </a:r>
            <a:r>
              <a:rPr lang="sv-SE" sz="1200" kern="1200" dirty="0">
                <a:solidFill>
                  <a:schemeClr val="tx1"/>
                </a:solidFill>
                <a:effectLst/>
                <a:latin typeface="+mn-lt"/>
                <a:ea typeface="+mn-ea"/>
                <a:cs typeface="+mn-cs"/>
              </a:rPr>
              <a:t> där han bor, och ställde sig precis framför utgången.</a:t>
            </a:r>
          </a:p>
          <a:p>
            <a:r>
              <a:rPr lang="sv-SE" sz="1200" kern="1200" dirty="0">
                <a:solidFill>
                  <a:schemeClr val="tx1"/>
                </a:solidFill>
                <a:effectLst/>
                <a:latin typeface="+mn-lt"/>
                <a:ea typeface="+mn-ea"/>
                <a:cs typeface="+mn-cs"/>
              </a:rPr>
              <a:t>– Skylten var det första folk såg när de kom upp från trappan.</a:t>
            </a:r>
          </a:p>
          <a:p>
            <a:r>
              <a:rPr lang="sv-SE" sz="1200" kern="1200" dirty="0">
                <a:solidFill>
                  <a:schemeClr val="tx1"/>
                </a:solidFill>
                <a:effectLst/>
                <a:latin typeface="+mn-lt"/>
                <a:ea typeface="+mn-ea"/>
                <a:cs typeface="+mn-cs"/>
              </a:rPr>
              <a:t>Vissa var trötta och ignorerade honom, andra log och skrattade, några gick fram och sa ”bra idé, starkt jobbat”.</a:t>
            </a:r>
          </a:p>
          <a:p>
            <a:r>
              <a:rPr lang="sv-SE" sz="1200" kern="1200" dirty="0">
                <a:solidFill>
                  <a:schemeClr val="tx1"/>
                </a:solidFill>
                <a:effectLst/>
                <a:latin typeface="+mn-lt"/>
                <a:ea typeface="+mn-ea"/>
                <a:cs typeface="+mn-cs"/>
              </a:rPr>
              <a:t>– Och några gick fram och tog mitt CV och rätt många stannade och tog mitt nummer.</a:t>
            </a:r>
          </a:p>
          <a:p>
            <a:r>
              <a:rPr lang="sv-SE" sz="1200" b="1" kern="1200" dirty="0">
                <a:solidFill>
                  <a:schemeClr val="tx1"/>
                </a:solidFill>
                <a:effectLst/>
                <a:latin typeface="+mn-lt"/>
                <a:ea typeface="+mn-ea"/>
                <a:cs typeface="+mn-cs"/>
              </a:rPr>
              <a:t>100 hörde av sig</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Planen var att stå där hela veckan och i Malmö hela nästa vecka.</a:t>
            </a:r>
          </a:p>
          <a:p>
            <a:r>
              <a:rPr lang="sv-SE" sz="1200" kern="1200" dirty="0">
                <a:solidFill>
                  <a:schemeClr val="tx1"/>
                </a:solidFill>
                <a:effectLst/>
                <a:latin typeface="+mn-lt"/>
                <a:ea typeface="+mn-ea"/>
                <a:cs typeface="+mn-cs"/>
              </a:rPr>
              <a:t>– Jag tänkte att något måste väl fastna, men jag trodde aldrig att jag skulle få jobb första dagen.</a:t>
            </a:r>
          </a:p>
          <a:p>
            <a:r>
              <a:rPr lang="sv-SE" sz="1200" kern="1200" dirty="0">
                <a:solidFill>
                  <a:schemeClr val="tx1"/>
                </a:solidFill>
                <a:effectLst/>
                <a:latin typeface="+mn-lt"/>
                <a:ea typeface="+mn-ea"/>
                <a:cs typeface="+mn-cs"/>
              </a:rPr>
              <a:t>Han stod där i 2,5 timmar.</a:t>
            </a:r>
          </a:p>
          <a:p>
            <a:r>
              <a:rPr lang="sv-SE" sz="1200" kern="1200" dirty="0">
                <a:solidFill>
                  <a:schemeClr val="tx1"/>
                </a:solidFill>
                <a:effectLst/>
                <a:latin typeface="+mn-lt"/>
                <a:ea typeface="+mn-ea"/>
                <a:cs typeface="+mn-cs"/>
              </a:rPr>
              <a:t>– Sen hade jag ett jobb. En tjej ringde mig från Hilton Hotell och gav mig jobb. Idag var jag inne och träffade henne. Jag börjar i nästa vecka.</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Efter att dessutom lokalpressen uppmärksammat honom hörde över 100 personer av sig, de ringde och sms:ade.</a:t>
            </a:r>
          </a:p>
          <a:p>
            <a:r>
              <a:rPr lang="sv-SE" sz="1200" kern="1200" dirty="0">
                <a:solidFill>
                  <a:schemeClr val="tx1"/>
                </a:solidFill>
                <a:effectLst/>
                <a:latin typeface="+mn-lt"/>
                <a:ea typeface="+mn-ea"/>
                <a:cs typeface="+mn-cs"/>
              </a:rPr>
              <a:t>Hälften har velat erbjuda honom jobb bland annat som it-försäljare, konsult för arbetssökande, telefonförsäljare och på kassör på hamburgarrestaurang.</a:t>
            </a:r>
          </a:p>
          <a:p>
            <a:r>
              <a:rPr lang="sv-SE" sz="1200" kern="1200" dirty="0">
                <a:solidFill>
                  <a:schemeClr val="tx1"/>
                </a:solidFill>
                <a:effectLst/>
                <a:latin typeface="+mn-lt"/>
                <a:ea typeface="+mn-ea"/>
                <a:cs typeface="+mn-cs"/>
              </a:rPr>
              <a:t>– Vissa ringde för att fråga om jag var singel. En kille ringde och spelade gitarr för mig.</a:t>
            </a:r>
          </a:p>
          <a:p>
            <a:r>
              <a:rPr lang="sv-SE" sz="1200" b="1" kern="1200" dirty="0">
                <a:solidFill>
                  <a:schemeClr val="tx1"/>
                </a:solidFill>
                <a:effectLst/>
                <a:latin typeface="+mn-lt"/>
                <a:ea typeface="+mn-ea"/>
                <a:cs typeface="+mn-cs"/>
              </a:rPr>
              <a:t>Ge inte upp</a:t>
            </a:r>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Vad är ditt drömjobb?</a:t>
            </a:r>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Det vet jag inte än. Jag hade drömmar när var liten, men de är inte riktigt realistiska i dag. Nu vill jag bara ha ett jobb, komma hemifrån och fixa lägenheten. När allt det är fixat kan jag börja fundera på vad jag vill.</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Vad har du för råd till andra arbetslösa?</a:t>
            </a:r>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Det här med att ställa sig med en skylt är kanske bara effektivt för den första personen som gör det. Att inte ge upp är nog det enda rådet jag har.</a:t>
            </a:r>
          </a:p>
          <a:p>
            <a:endParaRPr lang="sv-SE" baseline="0"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solidFill>
                  <a:prstClr val="black"/>
                </a:solidFill>
              </a:rPr>
              <a:pPr/>
              <a:t>18</a:t>
            </a:fld>
            <a:endParaRPr lang="sv-SE">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aseline="0" dirty="0"/>
              <a:t>Dela in deltagarna i mindre grupper – ca 4st i varje. Ge de 15 min att ”</a:t>
            </a:r>
            <a:r>
              <a:rPr lang="sv-SE" baseline="0" dirty="0" err="1"/>
              <a:t>brainstorma</a:t>
            </a:r>
            <a:r>
              <a:rPr lang="sv-SE" baseline="0" dirty="0"/>
              <a:t>” kring hur man kan söka jobb genom att tänka ”utanför boxen”. Olika sätt som de ej prövat ännu, vägar som inte är så vanliga. Det handlar om att sprida sitt varumärke, och göra människor och arbetsgivare uppmärksamma på att just DU söker jobb! Be gruppen skriva ned det de kommer fram till.</a:t>
            </a:r>
          </a:p>
          <a:p>
            <a:endParaRPr lang="sv-SE" baseline="0" dirty="0"/>
          </a:p>
          <a:p>
            <a:r>
              <a:rPr lang="sv-SE" baseline="0" dirty="0"/>
              <a:t>Ta sedan en gemensam diskussion med alla, där grupperna presenterar det de kom fram till. Finns det något av dessa fantastiska förslag, som deltagarna kan testa redan under eftermiddagen under sin jobbsökaraktivitet? Gör det!</a:t>
            </a:r>
          </a:p>
        </p:txBody>
      </p:sp>
      <p:sp>
        <p:nvSpPr>
          <p:cNvPr id="4" name="Platshållare för bildnummer 3"/>
          <p:cNvSpPr>
            <a:spLocks noGrp="1"/>
          </p:cNvSpPr>
          <p:nvPr>
            <p:ph type="sldNum" sz="quarter" idx="10"/>
          </p:nvPr>
        </p:nvSpPr>
        <p:spPr/>
        <p:txBody>
          <a:bodyPr/>
          <a:lstStyle/>
          <a:p>
            <a:fld id="{FB811B69-16A8-4699-80F2-9C52BBC86A71}" type="slidenum">
              <a:rPr lang="sv-SE" smtClean="0">
                <a:solidFill>
                  <a:prstClr val="black"/>
                </a:solidFill>
              </a:rPr>
              <a:pPr/>
              <a:t>19</a:t>
            </a:fld>
            <a:endParaRPr lang="sv-SE">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Ordet REKLAM</a:t>
            </a:r>
            <a:r>
              <a:rPr lang="sv-SE" baseline="0" dirty="0"/>
              <a:t> betyder ropa. Det är precis vad man behöver göra idag, om man skall synas och höras i vårt starka </a:t>
            </a:r>
            <a:r>
              <a:rPr lang="sv-SE" baseline="0" dirty="0" err="1"/>
              <a:t>mediabrus</a:t>
            </a:r>
            <a:r>
              <a:rPr lang="sv-SE" baseline="0" dirty="0"/>
              <a:t>. Nu skall vi titta på hur DU kan nå ut med ditt varumärke och budskap, för att öka dina möjligheter att snabbt ta dig ut på arbetsmarknaden.</a:t>
            </a:r>
          </a:p>
          <a:p>
            <a:endParaRPr lang="sv-SE" baseline="0" dirty="0"/>
          </a:p>
          <a:p>
            <a:r>
              <a:rPr lang="sv-SE" baseline="0" dirty="0"/>
              <a:t>Vi börjar med att titta på: Hur gör andra? Hur bygger man ett varumärke?</a:t>
            </a:r>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2</a:t>
            </a:fld>
            <a:endParaRPr lang="sv-SE"/>
          </a:p>
        </p:txBody>
      </p:sp>
    </p:spTree>
    <p:extLst>
      <p:ext uri="{BB962C8B-B14F-4D97-AF65-F5344CB8AC3E}">
        <p14:creationId xmlns:p14="http://schemas.microsoft.com/office/powerpoint/2010/main" val="34474831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aseline="0" dirty="0"/>
              <a:t>Anna tänkte utanför boxen redan 2009, och sökte jobb med hjälp av denna film. Hon hade även skapat en hemsida, där man kunde hitta mer information och hennes CV.</a:t>
            </a:r>
          </a:p>
        </p:txBody>
      </p:sp>
      <p:sp>
        <p:nvSpPr>
          <p:cNvPr id="4" name="Platshållare för bildnummer 3"/>
          <p:cNvSpPr>
            <a:spLocks noGrp="1"/>
          </p:cNvSpPr>
          <p:nvPr>
            <p:ph type="sldNum" sz="quarter" idx="10"/>
          </p:nvPr>
        </p:nvSpPr>
        <p:spPr/>
        <p:txBody>
          <a:bodyPr/>
          <a:lstStyle/>
          <a:p>
            <a:fld id="{FB811B69-16A8-4699-80F2-9C52BBC86A71}" type="slidenum">
              <a:rPr lang="sv-SE" smtClean="0">
                <a:solidFill>
                  <a:prstClr val="black"/>
                </a:solidFill>
              </a:rPr>
              <a:pPr/>
              <a:t>20</a:t>
            </a:fld>
            <a:endParaRPr lang="sv-SE">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10000"/>
          </a:bodyPr>
          <a:lstStyle/>
          <a:p>
            <a:r>
              <a:rPr lang="sv-SE" b="1" dirty="0"/>
              <a:t>Forts. Uppgift Personlig Marknadsföring</a:t>
            </a:r>
          </a:p>
          <a:p>
            <a:endParaRPr lang="sv-SE" dirty="0"/>
          </a:p>
          <a:p>
            <a:r>
              <a:rPr lang="sv-SE" sz="1200" kern="1200" baseline="0" dirty="0">
                <a:solidFill>
                  <a:schemeClr val="tx1"/>
                </a:solidFill>
                <a:latin typeface="+mn-lt"/>
                <a:ea typeface="+mn-ea"/>
                <a:cs typeface="+mn-cs"/>
              </a:rPr>
              <a:t>Du har nu identifierat dina personliga kärnvärden. Du vet VAD du vill kommunicera – hur du vill uppfattas i ditt jobbsökande, av arbetsgivarna och världen. Du behöver nu se till att ditt varumärke ser ut och kommunicerar det du vill. Var och hur skall detta synas?</a:t>
            </a:r>
          </a:p>
          <a:p>
            <a:pPr marL="0" indent="0">
              <a:buFont typeface="Arial" pitchFamily="34" charset="0"/>
              <a:buNone/>
            </a:pPr>
            <a:endParaRPr lang="sv-SE" sz="1200" b="1" kern="1200" baseline="0" dirty="0">
              <a:solidFill>
                <a:schemeClr val="tx1"/>
              </a:solidFill>
              <a:latin typeface="+mn-lt"/>
              <a:ea typeface="+mn-ea"/>
              <a:cs typeface="+mn-cs"/>
            </a:endParaRPr>
          </a:p>
          <a:p>
            <a:pPr marL="0" indent="0">
              <a:buFont typeface="Arial" pitchFamily="34" charset="0"/>
              <a:buNone/>
            </a:pPr>
            <a:r>
              <a:rPr lang="sv-SE" sz="1200" b="1" kern="1200" baseline="0" dirty="0">
                <a:solidFill>
                  <a:schemeClr val="tx1"/>
                </a:solidFill>
                <a:latin typeface="+mn-lt"/>
                <a:ea typeface="+mn-ea"/>
                <a:cs typeface="+mn-cs"/>
              </a:rPr>
              <a:t>Ditt CV och PB</a:t>
            </a:r>
          </a:p>
          <a:p>
            <a:pPr marL="0" indent="0">
              <a:buFont typeface="Arial" pitchFamily="34" charset="0"/>
              <a:buNone/>
            </a:pPr>
            <a:r>
              <a:rPr lang="sv-SE" sz="1200" b="0" kern="1200" baseline="0" dirty="0">
                <a:solidFill>
                  <a:schemeClr val="tx1"/>
                </a:solidFill>
                <a:latin typeface="+mn-lt"/>
                <a:ea typeface="+mn-ea"/>
                <a:cs typeface="+mn-cs"/>
              </a:rPr>
              <a:t>Gå igenom dina ansökningshandlingar – kommunicerar de det du vill och har bestämt dig för? Genomsyras de av dina kärnvärden? Detta gäller både innehållsmässigt (i texten) samt det grafiska utseendet (bilder, typsnitt, form och färg)</a:t>
            </a:r>
          </a:p>
          <a:p>
            <a:pPr marL="0" indent="0">
              <a:buFont typeface="Arial" pitchFamily="34" charset="0"/>
              <a:buNone/>
            </a:pPr>
            <a:endParaRPr lang="sv-SE" sz="1200" b="0" kern="1200" baseline="0" dirty="0">
              <a:solidFill>
                <a:schemeClr val="tx1"/>
              </a:solidFill>
              <a:latin typeface="+mn-lt"/>
              <a:ea typeface="+mn-ea"/>
              <a:cs typeface="+mn-cs"/>
            </a:endParaRPr>
          </a:p>
          <a:p>
            <a:pPr marL="0" indent="0">
              <a:buFont typeface="Arial" pitchFamily="34" charset="0"/>
              <a:buNone/>
            </a:pPr>
            <a:r>
              <a:rPr lang="sv-SE" sz="1200" b="1" kern="1200" baseline="0" dirty="0">
                <a:solidFill>
                  <a:schemeClr val="tx1"/>
                </a:solidFill>
                <a:latin typeface="+mn-lt"/>
                <a:ea typeface="+mn-ea"/>
                <a:cs typeface="+mn-cs"/>
              </a:rPr>
              <a:t>Kanaler – VAR skall du marknadsföra dig?</a:t>
            </a:r>
          </a:p>
          <a:p>
            <a:pPr marL="0" indent="0">
              <a:buFont typeface="Arial" pitchFamily="34" charset="0"/>
              <a:buNone/>
            </a:pPr>
            <a:r>
              <a:rPr lang="sv-SE" sz="1200" b="0" kern="1200" baseline="0" dirty="0">
                <a:solidFill>
                  <a:schemeClr val="tx1"/>
                </a:solidFill>
                <a:latin typeface="+mn-lt"/>
                <a:ea typeface="+mn-ea"/>
                <a:cs typeface="+mn-cs"/>
              </a:rPr>
              <a:t>Fick du några nya idéer tidigare, om hur du kan marknadsföra dig som arbetssökande? Se till att du behåller ditt varumärke, och att du får med dina kärnvärden, när du </a:t>
            </a:r>
            <a:r>
              <a:rPr lang="sv-SE" sz="1200" b="0" kern="1200" baseline="0" dirty="0" err="1">
                <a:solidFill>
                  <a:schemeClr val="tx1"/>
                </a:solidFill>
                <a:latin typeface="+mn-lt"/>
                <a:ea typeface="+mn-ea"/>
                <a:cs typeface="+mn-cs"/>
              </a:rPr>
              <a:t>nätverkar</a:t>
            </a:r>
            <a:r>
              <a:rPr lang="sv-SE" sz="1200" b="0" kern="1200" baseline="0" dirty="0">
                <a:solidFill>
                  <a:schemeClr val="tx1"/>
                </a:solidFill>
                <a:latin typeface="+mn-lt"/>
                <a:ea typeface="+mn-ea"/>
                <a:cs typeface="+mn-cs"/>
              </a:rPr>
              <a:t> för att sprida ditt budskap – att du söker jobb. Använd dig av detta </a:t>
            </a:r>
            <a:r>
              <a:rPr lang="sv-SE" sz="1200" b="1" kern="1200" baseline="0" dirty="0">
                <a:solidFill>
                  <a:schemeClr val="tx1"/>
                </a:solidFill>
                <a:latin typeface="+mn-lt"/>
                <a:ea typeface="+mn-ea"/>
                <a:cs typeface="+mn-cs"/>
              </a:rPr>
              <a:t>både i tal och skrift</a:t>
            </a:r>
            <a:r>
              <a:rPr lang="sv-SE" sz="1200" b="0" kern="1200" baseline="0" dirty="0">
                <a:solidFill>
                  <a:schemeClr val="tx1"/>
                </a:solidFill>
                <a:latin typeface="+mn-lt"/>
                <a:ea typeface="+mn-ea"/>
                <a:cs typeface="+mn-cs"/>
              </a:rPr>
              <a:t>!</a:t>
            </a:r>
          </a:p>
          <a:p>
            <a:pPr marL="0" indent="0">
              <a:buFont typeface="Arial" pitchFamily="34" charset="0"/>
              <a:buNone/>
            </a:pPr>
            <a:endParaRPr lang="sv-SE" sz="1200" b="0" kern="1200" baseline="0" dirty="0">
              <a:solidFill>
                <a:schemeClr val="tx1"/>
              </a:solidFill>
              <a:latin typeface="+mn-lt"/>
              <a:ea typeface="+mn-ea"/>
              <a:cs typeface="+mn-cs"/>
            </a:endParaRPr>
          </a:p>
          <a:p>
            <a:pPr marL="0" indent="0">
              <a:buFont typeface="Arial" pitchFamily="34" charset="0"/>
              <a:buNone/>
            </a:pPr>
            <a:r>
              <a:rPr lang="sv-SE" sz="1200" b="0" kern="1200" baseline="0" dirty="0">
                <a:solidFill>
                  <a:schemeClr val="tx1"/>
                </a:solidFill>
                <a:latin typeface="+mn-lt"/>
                <a:ea typeface="+mn-ea"/>
                <a:cs typeface="+mn-cs"/>
              </a:rPr>
              <a:t>Det blir speciellt viktigt att vara tydlig med sitt varumärke i sin marknadsföring, nu när du skall titta närmare på hur du skall använda dig av Sociala Medier, i ditt jobbsökande. Där skall du i skrift få fram VEM du är, VAD du vill, och VARFÖR. Du behöver också vara aktiv och uppdatera dig där regelbundet, utan att frångå ditt varumärke och dina kärnvärden.</a:t>
            </a:r>
          </a:p>
          <a:p>
            <a:pPr marL="0" indent="0">
              <a:buFont typeface="Arial" pitchFamily="34" charset="0"/>
              <a:buNone/>
            </a:pPr>
            <a:endParaRPr lang="sv-SE" sz="1200" b="0" kern="1200" baseline="0" dirty="0">
              <a:solidFill>
                <a:schemeClr val="tx1"/>
              </a:solidFill>
              <a:latin typeface="+mn-lt"/>
              <a:ea typeface="+mn-ea"/>
              <a:cs typeface="+mn-cs"/>
            </a:endParaRPr>
          </a:p>
          <a:p>
            <a:pPr marL="0" indent="0">
              <a:buFont typeface="Arial" pitchFamily="34" charset="0"/>
              <a:buNone/>
            </a:pPr>
            <a:endParaRPr lang="sv-SE" b="0"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21</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latin typeface="Times New Roman" pitchFamily="18" charset="0"/>
            </a:endParaRPr>
          </a:p>
          <a:p>
            <a:r>
              <a:rPr lang="sv-SE" dirty="0">
                <a:latin typeface="Times New Roman" pitchFamily="18" charset="0"/>
              </a:rPr>
              <a:t>Ditt eget varumärke definieras genom hur andra ser och uppfattar dig, vilken bild de ser framför sig när de hör ditt namn eller ser ditt ansikte. </a:t>
            </a:r>
          </a:p>
          <a:p>
            <a:endParaRPr lang="sv-SE" dirty="0">
              <a:latin typeface="Times New Roman" pitchFamily="18" charset="0"/>
            </a:endParaRPr>
          </a:p>
          <a:p>
            <a:r>
              <a:rPr lang="sv-SE" dirty="0">
                <a:latin typeface="Times New Roman" pitchFamily="18" charset="0"/>
              </a:rPr>
              <a:t>Ett starkt personligt varumärke ska ge omvärlden en omedelbar bild och association. Ett varumärke berättar /säger nåt om vad/vem företaget är, tanken är att skapa en associationsbild och känslor.</a:t>
            </a:r>
          </a:p>
          <a:p>
            <a:endParaRPr lang="sv-SE" dirty="0">
              <a:latin typeface="Times New Roman" pitchFamily="18" charset="0"/>
            </a:endParaRPr>
          </a:p>
          <a:p>
            <a:r>
              <a:rPr lang="sv-SE" dirty="0">
                <a:latin typeface="Times New Roman" pitchFamily="18" charset="0"/>
              </a:rPr>
              <a:t>Vad ser du? Vad förväntar du dig? Låt deltagarna titta på dessa logotyper och diskutera fritt vad de själva associerar till och vad man som kund förväntar sig.</a:t>
            </a:r>
          </a:p>
          <a:p>
            <a:endParaRPr lang="sv-SE" dirty="0">
              <a:latin typeface="Times New Roman" pitchFamily="18" charset="0"/>
            </a:endParaRPr>
          </a:p>
          <a:p>
            <a:r>
              <a:rPr lang="sv-SE" dirty="0">
                <a:latin typeface="Times New Roman" pitchFamily="18" charset="0"/>
              </a:rPr>
              <a:t>De företag som arbetar med en medveten varumärkesstrategi har sitt arbete identifierat vilka är vi? Vad står vi för? hur vill vi vara/uppfattas/</a:t>
            </a:r>
            <a:r>
              <a:rPr lang="sv-SE" b="1" dirty="0">
                <a:latin typeface="Times New Roman" pitchFamily="18" charset="0"/>
              </a:rPr>
              <a:t>kärnvärden</a:t>
            </a:r>
            <a:r>
              <a:rPr lang="sv-SE" dirty="0">
                <a:latin typeface="Times New Roman" pitchFamily="18" charset="0"/>
              </a:rPr>
              <a:t>/målgrupp/positionering på marknaden.</a:t>
            </a:r>
            <a:r>
              <a:rPr lang="sv-SE" baseline="0" dirty="0">
                <a:latin typeface="Times New Roman" pitchFamily="18" charset="0"/>
              </a:rPr>
              <a:t> </a:t>
            </a:r>
            <a:r>
              <a:rPr lang="sv-SE" dirty="0">
                <a:latin typeface="Times New Roman" pitchFamily="18" charset="0"/>
              </a:rPr>
              <a:t>Skapar en </a:t>
            </a:r>
            <a:r>
              <a:rPr lang="sv-SE" b="1" dirty="0">
                <a:latin typeface="Times New Roman" pitchFamily="18" charset="0"/>
              </a:rPr>
              <a:t>image/identitet</a:t>
            </a:r>
            <a:r>
              <a:rPr lang="sv-SE" dirty="0">
                <a:latin typeface="Times New Roman" pitchFamily="18" charset="0"/>
              </a:rPr>
              <a:t> utifrån detta.</a:t>
            </a:r>
          </a:p>
          <a:p>
            <a:endParaRPr lang="sv-SE" dirty="0"/>
          </a:p>
          <a:p>
            <a:r>
              <a:rPr lang="sv-SE" sz="1200" kern="1200" baseline="0" dirty="0">
                <a:solidFill>
                  <a:schemeClr val="tx1"/>
                </a:solidFill>
                <a:latin typeface="+mn-lt"/>
                <a:ea typeface="+mn-ea"/>
                <a:cs typeface="+mn-cs"/>
              </a:rPr>
              <a:t>Vi möts ständigt av företagens varumärkesexponering runt omkring oss i vardagen. Ofta kan vi bara genom att titta på en bild eller höra en musiksnutt på radion, eller se ett särkilt typsnitt i kombination med en viss färgsammansättning snabbt associera till en viss produkt. </a:t>
            </a:r>
          </a:p>
          <a:p>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Varumärket är så mycket mer än bara en logotyp. </a:t>
            </a:r>
          </a:p>
          <a:p>
            <a:r>
              <a:rPr lang="sv-SE" sz="1200" kern="1200" baseline="0" dirty="0">
                <a:solidFill>
                  <a:schemeClr val="tx1"/>
                </a:solidFill>
                <a:latin typeface="+mn-lt"/>
                <a:ea typeface="+mn-ea"/>
                <a:cs typeface="+mn-cs"/>
              </a:rPr>
              <a:t>Det är folks/kundernas associationer, känslor och förväntningar. </a:t>
            </a:r>
          </a:p>
          <a:p>
            <a:r>
              <a:rPr lang="sv-SE" sz="1200" kern="1200" baseline="0" dirty="0">
                <a:solidFill>
                  <a:schemeClr val="tx1"/>
                </a:solidFill>
                <a:latin typeface="+mn-lt"/>
                <a:ea typeface="+mn-ea"/>
                <a:cs typeface="+mn-cs"/>
              </a:rPr>
              <a:t>Konkurrensen på marknaden idag är stenhård. </a:t>
            </a:r>
          </a:p>
          <a:p>
            <a:r>
              <a:rPr lang="sv-SE" sz="1200" kern="1200" baseline="0" dirty="0">
                <a:solidFill>
                  <a:schemeClr val="tx1"/>
                </a:solidFill>
                <a:latin typeface="+mn-lt"/>
                <a:ea typeface="+mn-ea"/>
                <a:cs typeface="+mn-cs"/>
              </a:rPr>
              <a:t>Skillnaden mellan produkter och erbjudanden blir allt mindre. </a:t>
            </a:r>
          </a:p>
          <a:p>
            <a:r>
              <a:rPr lang="sv-SE" sz="1200" kern="1200" baseline="0" dirty="0">
                <a:solidFill>
                  <a:schemeClr val="tx1"/>
                </a:solidFill>
                <a:latin typeface="+mn-lt"/>
                <a:ea typeface="+mn-ea"/>
                <a:cs typeface="+mn-cs"/>
              </a:rPr>
              <a:t>För att kunna konkurrera krävs något annat som försäljningsargument – det som avgör i köpsituationen ligger inte längre bara i erbjudandet utan också i varumärket. Med ett varumärke köper vi oss en image, en bild av något vi vill representera. </a:t>
            </a:r>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70000" lnSpcReduction="20000"/>
          </a:bodyPr>
          <a:lstStyle/>
          <a:p>
            <a:r>
              <a:rPr lang="sv-SE" sz="1200" kern="1200" baseline="0" dirty="0">
                <a:solidFill>
                  <a:schemeClr val="tx1"/>
                </a:solidFill>
                <a:latin typeface="+mn-lt"/>
                <a:ea typeface="+mn-ea"/>
                <a:cs typeface="+mn-cs"/>
              </a:rPr>
              <a:t>I dagens Sverige när bara en bråkdel av den totala arbetsmarknaden är offentlig, jobb vi ser i media och på nätet har vikten av att profilera sig smart blivit ett sätt att öka chanserna att ta sig framåt i yrkeslivet. </a:t>
            </a:r>
          </a:p>
          <a:p>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Genom att identifiera sina talanger och styrkor, vanor, ovanor, intresseområden och passioner ser man också vilken bild man ger av sig själv. </a:t>
            </a:r>
          </a:p>
          <a:p>
            <a:r>
              <a:rPr lang="sv-SE" sz="1200" kern="1200" baseline="0" dirty="0">
                <a:solidFill>
                  <a:schemeClr val="tx1"/>
                </a:solidFill>
                <a:latin typeface="+mn-lt"/>
                <a:ea typeface="+mn-ea"/>
                <a:cs typeface="+mn-cs"/>
              </a:rPr>
              <a:t>Allt du gör och säger ingår i ditt PR-arbete, vare sig du vill eller inte. </a:t>
            </a:r>
          </a:p>
          <a:p>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Din frisyr, ditt klädval liksom vilka människor du väljer att umgås med och var du väljer att äta lunch berättar något om vem du är. </a:t>
            </a:r>
          </a:p>
          <a:p>
            <a:r>
              <a:rPr lang="sv-SE" sz="1200" kern="1200" baseline="0" dirty="0">
                <a:solidFill>
                  <a:schemeClr val="tx1"/>
                </a:solidFill>
                <a:latin typeface="+mn-lt"/>
                <a:ea typeface="+mn-ea"/>
                <a:cs typeface="+mn-cs"/>
              </a:rPr>
              <a:t>Alla dessa faktorer samverkar till den bild folk skapar sig av dig som person.</a:t>
            </a:r>
          </a:p>
          <a:p>
            <a:r>
              <a:rPr lang="sv-SE" sz="1200" kern="1200" baseline="0" dirty="0">
                <a:solidFill>
                  <a:schemeClr val="tx1"/>
                </a:solidFill>
                <a:latin typeface="+mn-lt"/>
                <a:ea typeface="+mn-ea"/>
                <a:cs typeface="+mn-cs"/>
              </a:rPr>
              <a:t> </a:t>
            </a:r>
          </a:p>
          <a:p>
            <a:r>
              <a:rPr lang="sv-SE" sz="1200" kern="1200" baseline="0" dirty="0">
                <a:solidFill>
                  <a:schemeClr val="tx1"/>
                </a:solidFill>
                <a:latin typeface="+mn-lt"/>
                <a:ea typeface="+mn-ea"/>
                <a:cs typeface="+mn-cs"/>
              </a:rPr>
              <a:t>Det gäller att vara sig själv och utifrån det fundera på vilken bild man kommunicerar, stämmer det överrens med den man vill vara? </a:t>
            </a:r>
          </a:p>
          <a:p>
            <a:r>
              <a:rPr lang="sv-SE" sz="1200" kern="1200" baseline="0" dirty="0">
                <a:solidFill>
                  <a:schemeClr val="tx1"/>
                </a:solidFill>
                <a:latin typeface="+mn-lt"/>
                <a:ea typeface="+mn-ea"/>
                <a:cs typeface="+mn-cs"/>
              </a:rPr>
              <a:t>Är det något som kan förstärkas eller rent av något man kan ”ta bort” .</a:t>
            </a:r>
          </a:p>
          <a:p>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När man har svaret på detta kan man börja fokusera på att bygga sitt eget JAG AB.</a:t>
            </a:r>
          </a:p>
          <a:p>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Tanken med att jobba med vad man själv vill kommunicera, är att utifrån sig själv förstärka de fantastiska egenskaper och kärnvärden man besitter och kan använda sig av för att föra sig själv framåt. I grunden handlar det om identitet och ärlighet. </a:t>
            </a:r>
          </a:p>
          <a:p>
            <a:r>
              <a:rPr lang="sv-SE" sz="1200" kern="1200" baseline="0" dirty="0">
                <a:solidFill>
                  <a:schemeClr val="tx1"/>
                </a:solidFill>
                <a:latin typeface="+mn-lt"/>
                <a:ea typeface="+mn-ea"/>
                <a:cs typeface="+mn-cs"/>
              </a:rPr>
              <a:t>Utgå ifrån att varje individ styr själv upplevelsen av sitt varumärkes identitet, profil och image om de agerar rätt. </a:t>
            </a:r>
          </a:p>
          <a:p>
            <a:r>
              <a:rPr lang="sv-SE" sz="1200" kern="1200" baseline="0" dirty="0">
                <a:solidFill>
                  <a:schemeClr val="tx1"/>
                </a:solidFill>
                <a:latin typeface="+mn-lt"/>
                <a:ea typeface="+mn-ea"/>
                <a:cs typeface="+mn-cs"/>
              </a:rPr>
              <a:t>Har jag ett beteende som för mig framåt, som gagnar mig? Om inte kan jag då göra något åt det? </a:t>
            </a:r>
          </a:p>
          <a:p>
            <a:endParaRPr lang="sv-SE" sz="1200" kern="1200" baseline="0" dirty="0">
              <a:solidFill>
                <a:schemeClr val="tx1"/>
              </a:solidFill>
              <a:latin typeface="+mn-lt"/>
              <a:ea typeface="+mn-ea"/>
              <a:cs typeface="+mn-cs"/>
            </a:endParaRPr>
          </a:p>
          <a:p>
            <a:r>
              <a:rPr lang="sv-SE" sz="1200" kern="1200" baseline="0" dirty="0">
                <a:solidFill>
                  <a:schemeClr val="tx1"/>
                </a:solidFill>
                <a:latin typeface="+mn-lt"/>
                <a:ea typeface="+mn-ea"/>
                <a:cs typeface="+mn-cs"/>
              </a:rPr>
              <a:t>Putsa på dina bästa egenskaper och definiera tydligt vem du är! </a:t>
            </a:r>
          </a:p>
          <a:p>
            <a:r>
              <a:rPr lang="sv-SE" sz="1200" kern="1200" baseline="0" dirty="0">
                <a:solidFill>
                  <a:schemeClr val="tx1"/>
                </a:solidFill>
                <a:latin typeface="+mn-lt"/>
                <a:ea typeface="+mn-ea"/>
                <a:cs typeface="+mn-cs"/>
              </a:rPr>
              <a:t> vilka värderingar du har </a:t>
            </a:r>
          </a:p>
          <a:p>
            <a:r>
              <a:rPr lang="sv-SE" sz="1200" kern="1200" baseline="0" dirty="0">
                <a:solidFill>
                  <a:schemeClr val="tx1"/>
                </a:solidFill>
                <a:latin typeface="+mn-lt"/>
                <a:ea typeface="+mn-ea"/>
                <a:cs typeface="+mn-cs"/>
              </a:rPr>
              <a:t> vem du verkligen är </a:t>
            </a:r>
          </a:p>
          <a:p>
            <a:r>
              <a:rPr lang="sv-SE" sz="1200" kern="1200" baseline="0" dirty="0">
                <a:solidFill>
                  <a:schemeClr val="tx1"/>
                </a:solidFill>
                <a:latin typeface="+mn-lt"/>
                <a:ea typeface="+mn-ea"/>
                <a:cs typeface="+mn-cs"/>
              </a:rPr>
              <a:t> vilken bild du vill förmedla till andra </a:t>
            </a:r>
          </a:p>
          <a:p>
            <a:endParaRPr lang="sv-SE" sz="1200" kern="1200" baseline="0" dirty="0">
              <a:solidFill>
                <a:schemeClr val="tx1"/>
              </a:solidFill>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Tanken är att titta på sig själv och VAD? du gör ska du sedan fundera över VARFÖR? du gör det. När du vet varför talar det om dina kärnvärden, dina egna superkrafter som gör dig unik och speciell. Försök att leda dina handlingar att stanna i ett enda ord. I slutändan kan det vara så att många av dina handlingar har ett och samma kärnvärde.</a:t>
            </a:r>
          </a:p>
          <a:p>
            <a:endParaRPr lang="sv-SE" dirty="0"/>
          </a:p>
          <a:p>
            <a:r>
              <a:rPr lang="sv-SE" dirty="0"/>
              <a:t>Ex. VAD- Jag lägger alltid mina kläder snyggt vikta i garderoben.</a:t>
            </a:r>
          </a:p>
          <a:p>
            <a:r>
              <a:rPr lang="sv-SE" dirty="0"/>
              <a:t>VARFÖR- Annars blir det rörigt och jag hittar ingenting. KÄRNVÄRDE- Ordningsam, strukturerad</a:t>
            </a:r>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5</a:t>
            </a:fld>
            <a:endParaRPr lang="sv-SE"/>
          </a:p>
        </p:txBody>
      </p:sp>
    </p:spTree>
    <p:extLst>
      <p:ext uri="{BB962C8B-B14F-4D97-AF65-F5344CB8AC3E}">
        <p14:creationId xmlns:p14="http://schemas.microsoft.com/office/powerpoint/2010/main" val="3348192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Svaren leder dig till dina kärnvärden. Nöj dig med att konstatera vad som är viktigast för dig. titta på vad du gör – inte vad du vill eller borde göra. Och var ärlig. </a:t>
            </a:r>
          </a:p>
          <a:p>
            <a:endParaRPr lang="sv-SE" dirty="0"/>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6</a:t>
            </a:fld>
            <a:endParaRPr lang="sv-SE"/>
          </a:p>
        </p:txBody>
      </p:sp>
    </p:spTree>
    <p:extLst>
      <p:ext uri="{BB962C8B-B14F-4D97-AF65-F5344CB8AC3E}">
        <p14:creationId xmlns:p14="http://schemas.microsoft.com/office/powerpoint/2010/main" val="2823187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7</a:t>
            </a:fld>
            <a:endParaRPr lang="sv-SE"/>
          </a:p>
        </p:txBody>
      </p:sp>
    </p:spTree>
    <p:extLst>
      <p:ext uri="{BB962C8B-B14F-4D97-AF65-F5344CB8AC3E}">
        <p14:creationId xmlns:p14="http://schemas.microsoft.com/office/powerpoint/2010/main" val="2823187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8</a:t>
            </a:fld>
            <a:endParaRPr lang="sv-SE"/>
          </a:p>
        </p:txBody>
      </p:sp>
    </p:spTree>
    <p:extLst>
      <p:ext uri="{BB962C8B-B14F-4D97-AF65-F5344CB8AC3E}">
        <p14:creationId xmlns:p14="http://schemas.microsoft.com/office/powerpoint/2010/main" val="2823187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10"/>
          </p:nvPr>
        </p:nvSpPr>
        <p:spPr/>
        <p:txBody>
          <a:bodyPr/>
          <a:lstStyle/>
          <a:p>
            <a:fld id="{FB811B69-16A8-4699-80F2-9C52BBC86A71}" type="slidenum">
              <a:rPr lang="sv-SE" smtClean="0"/>
              <a:pPr/>
              <a:t>9</a:t>
            </a:fld>
            <a:endParaRPr lang="sv-SE"/>
          </a:p>
        </p:txBody>
      </p:sp>
    </p:spTree>
    <p:extLst>
      <p:ext uri="{BB962C8B-B14F-4D97-AF65-F5344CB8AC3E}">
        <p14:creationId xmlns:p14="http://schemas.microsoft.com/office/powerpoint/2010/main" val="2823187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sv-SE"/>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Click to edit Master subtitle style</a:t>
            </a:r>
            <a:endParaRPr/>
          </a:p>
        </p:txBody>
      </p:sp>
      <p:sp>
        <p:nvSpPr>
          <p:cNvPr id="4" name="Date Placeholder 3"/>
          <p:cNvSpPr>
            <a:spLocks noGrp="1"/>
          </p:cNvSpPr>
          <p:nvPr>
            <p:ph type="dt" sz="half" idx="10"/>
          </p:nvPr>
        </p:nvSpPr>
        <p:spPr/>
        <p:txBody>
          <a:bodyPr/>
          <a:lstStyle/>
          <a:p>
            <a:fld id="{9BF52B0E-4B23-40C7-80BA-9C8C34A4D039}" type="datetime1">
              <a:rPr lang="sv-SE" smtClean="0"/>
              <a:pPr/>
              <a:t>2021-10-11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sv-SE"/>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9BF52B0E-4B23-40C7-80BA-9C8C34A4D039}" type="datetime1">
              <a:rPr lang="sv-SE" smtClean="0"/>
              <a:pPr/>
              <a:t>2021-10-11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23B1690-BC6E-4817-B394-412A77E57298}" type="slidenum">
              <a:rPr lang="sv-SE" smtClean="0"/>
              <a:pPr/>
              <a:t>‹#›</a:t>
            </a:fld>
            <a:endParaRPr lang="sv-SE"/>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Click icon to add picture</a:t>
            </a:r>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a:p>
        </p:txBody>
      </p:sp>
      <p:sp>
        <p:nvSpPr>
          <p:cNvPr id="3" name="Vertical Text Placeholder 2"/>
          <p:cNvSpPr>
            <a:spLocks noGrp="1"/>
          </p:cNvSpPr>
          <p:nvPr>
            <p:ph type="body" orient="vert" idx="1"/>
          </p:nvPr>
        </p:nvSpPr>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Date Placeholder 3"/>
          <p:cNvSpPr>
            <a:spLocks noGrp="1"/>
          </p:cNvSpPr>
          <p:nvPr>
            <p:ph type="dt" sz="half" idx="10"/>
          </p:nvPr>
        </p:nvSpPr>
        <p:spPr/>
        <p:txBody>
          <a:bodyPr/>
          <a:lstStyle/>
          <a:p>
            <a:fld id="{9BF52B0E-4B23-40C7-80BA-9C8C34A4D039}" type="datetime1">
              <a:rPr lang="sv-SE" smtClean="0"/>
              <a:pPr/>
              <a:t>2021-10-11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sv-SE"/>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Date Placeholder 3"/>
          <p:cNvSpPr>
            <a:spLocks noGrp="1"/>
          </p:cNvSpPr>
          <p:nvPr>
            <p:ph type="dt" sz="half" idx="10"/>
          </p:nvPr>
        </p:nvSpPr>
        <p:spPr/>
        <p:txBody>
          <a:bodyPr/>
          <a:lstStyle/>
          <a:p>
            <a:fld id="{9BF52B0E-4B23-40C7-80BA-9C8C34A4D039}" type="datetime1">
              <a:rPr lang="sv-SE" smtClean="0"/>
              <a:pPr/>
              <a:t>2021-10-11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sv-SE"/>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Click to edit Master subtitle style</a:t>
            </a:r>
            <a:endParaRPr/>
          </a:p>
        </p:txBody>
      </p:sp>
      <p:sp>
        <p:nvSpPr>
          <p:cNvPr id="4" name="Date Placeholder 3"/>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5" name="Footer Placeholder 4"/>
          <p:cNvSpPr>
            <a:spLocks noGrp="1"/>
          </p:cNvSpPr>
          <p:nvPr>
            <p:ph type="ftr" sz="quarter" idx="11"/>
          </p:nvPr>
        </p:nvSpPr>
        <p:spPr/>
        <p:txBody>
          <a:bodyPr/>
          <a:lstStyle/>
          <a:p>
            <a:endParaRPr lang="sv-SE">
              <a:solidFill>
                <a:prstClr val="black">
                  <a:tint val="75000"/>
                </a:prstClr>
              </a:solidFill>
            </a:endParaRPr>
          </a:p>
        </p:txBody>
      </p:sp>
      <p:sp>
        <p:nvSpPr>
          <p:cNvPr id="6" name="Slide Number Placeholder 5"/>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a:p>
        </p:txBody>
      </p:sp>
      <p:sp>
        <p:nvSpPr>
          <p:cNvPr id="3" name="Content Placeholder 2"/>
          <p:cNvSpPr>
            <a:spLocks noGrp="1"/>
          </p:cNvSpPr>
          <p:nvPr>
            <p:ph idx="1"/>
          </p:nvPr>
        </p:nvSpPr>
        <p:spPr/>
        <p:txBody>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Date Placeholder 3"/>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5" name="Footer Placeholder 4"/>
          <p:cNvSpPr>
            <a:spLocks noGrp="1"/>
          </p:cNvSpPr>
          <p:nvPr>
            <p:ph type="ftr" sz="quarter" idx="11"/>
          </p:nvPr>
        </p:nvSpPr>
        <p:spPr/>
        <p:txBody>
          <a:bodyPr/>
          <a:lstStyle/>
          <a:p>
            <a:endParaRPr lang="sv-SE">
              <a:solidFill>
                <a:prstClr val="black">
                  <a:tint val="75000"/>
                </a:prstClr>
              </a:solidFill>
            </a:endParaRPr>
          </a:p>
        </p:txBody>
      </p:sp>
      <p:sp>
        <p:nvSpPr>
          <p:cNvPr id="6" name="Slide Number Placeholder 5"/>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sv-SE"/>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Click to edit Master subtitle style</a:t>
            </a:r>
            <a:endParaRPr/>
          </a:p>
        </p:txBody>
      </p:sp>
      <p:sp>
        <p:nvSpPr>
          <p:cNvPr id="4" name="Date Placeholder 3"/>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5" name="Footer Placeholder 4"/>
          <p:cNvSpPr>
            <a:spLocks noGrp="1"/>
          </p:cNvSpPr>
          <p:nvPr>
            <p:ph type="ftr" sz="quarter" idx="11"/>
          </p:nvPr>
        </p:nvSpPr>
        <p:spPr/>
        <p:txBody>
          <a:bodyPr/>
          <a:lstStyle/>
          <a:p>
            <a:endParaRPr lang="sv-SE">
              <a:solidFill>
                <a:prstClr val="black">
                  <a:tint val="75000"/>
                </a:prstClr>
              </a:solidFill>
            </a:endParaRPr>
          </a:p>
        </p:txBody>
      </p:sp>
      <p:sp>
        <p:nvSpPr>
          <p:cNvPr id="6" name="Slide Number Placeholder 5"/>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Click icon to add picture</a:t>
            </a:r>
            <a:endParaRPr/>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sv-SE"/>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5" name="Footer Placeholder 4"/>
          <p:cNvSpPr>
            <a:spLocks noGrp="1"/>
          </p:cNvSpPr>
          <p:nvPr>
            <p:ph type="ftr" sz="quarter" idx="11"/>
          </p:nvPr>
        </p:nvSpPr>
        <p:spPr/>
        <p:txBody>
          <a:bodyPr/>
          <a:lstStyle/>
          <a:p>
            <a:endParaRPr lang="sv-SE">
              <a:solidFill>
                <a:prstClr val="black">
                  <a:tint val="75000"/>
                </a:prstClr>
              </a:solidFill>
            </a:endParaRPr>
          </a:p>
        </p:txBody>
      </p:sp>
      <p:sp>
        <p:nvSpPr>
          <p:cNvPr id="6" name="Slide Number Placeholder 5"/>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sv-SE"/>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5" name="Date Placeholder 4"/>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6" name="Footer Placeholder 5"/>
          <p:cNvSpPr>
            <a:spLocks noGrp="1"/>
          </p:cNvSpPr>
          <p:nvPr>
            <p:ph type="ftr" sz="quarter" idx="11"/>
          </p:nvPr>
        </p:nvSpPr>
        <p:spPr/>
        <p:txBody>
          <a:bodyPr/>
          <a:lstStyle/>
          <a:p>
            <a:endParaRPr lang="sv-SE">
              <a:solidFill>
                <a:prstClr val="black">
                  <a:tint val="75000"/>
                </a:prstClr>
              </a:solidFill>
            </a:endParaRPr>
          </a:p>
        </p:txBody>
      </p:sp>
      <p:sp>
        <p:nvSpPr>
          <p:cNvPr id="7" name="Slide Number Placeholder 6"/>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sv-SE"/>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7" name="Date Placeholder 6"/>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8" name="Footer Placeholder 7"/>
          <p:cNvSpPr>
            <a:spLocks noGrp="1"/>
          </p:cNvSpPr>
          <p:nvPr>
            <p:ph type="ftr" sz="quarter" idx="11"/>
          </p:nvPr>
        </p:nvSpPr>
        <p:spPr/>
        <p:txBody>
          <a:bodyPr/>
          <a:lstStyle/>
          <a:p>
            <a:endParaRPr lang="sv-SE">
              <a:solidFill>
                <a:prstClr val="black">
                  <a:tint val="75000"/>
                </a:prstClr>
              </a:solidFill>
            </a:endParaRPr>
          </a:p>
        </p:txBody>
      </p:sp>
      <p:sp>
        <p:nvSpPr>
          <p:cNvPr id="9" name="Slide Number Placeholder 8"/>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a:p>
        </p:txBody>
      </p:sp>
      <p:sp>
        <p:nvSpPr>
          <p:cNvPr id="3" name="Date Placeholder 2"/>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4" name="Footer Placeholder 3"/>
          <p:cNvSpPr>
            <a:spLocks noGrp="1"/>
          </p:cNvSpPr>
          <p:nvPr>
            <p:ph type="ftr" sz="quarter" idx="11"/>
          </p:nvPr>
        </p:nvSpPr>
        <p:spPr/>
        <p:txBody>
          <a:bodyPr/>
          <a:lstStyle/>
          <a:p>
            <a:endParaRPr lang="sv-SE">
              <a:solidFill>
                <a:prstClr val="black">
                  <a:tint val="75000"/>
                </a:prstClr>
              </a:solidFill>
            </a:endParaRPr>
          </a:p>
        </p:txBody>
      </p:sp>
      <p:sp>
        <p:nvSpPr>
          <p:cNvPr id="5" name="Slide Number Placeholder 4"/>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a:p>
        </p:txBody>
      </p:sp>
      <p:sp>
        <p:nvSpPr>
          <p:cNvPr id="3" name="Content Placeholder 2"/>
          <p:cNvSpPr>
            <a:spLocks noGrp="1"/>
          </p:cNvSpPr>
          <p:nvPr>
            <p:ph idx="1"/>
          </p:nvPr>
        </p:nvSpPr>
        <p:spPr/>
        <p:txBody>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Date Placeholder 3"/>
          <p:cNvSpPr>
            <a:spLocks noGrp="1"/>
          </p:cNvSpPr>
          <p:nvPr>
            <p:ph type="dt" sz="half" idx="10"/>
          </p:nvPr>
        </p:nvSpPr>
        <p:spPr/>
        <p:txBody>
          <a:bodyPr/>
          <a:lstStyle/>
          <a:p>
            <a:fld id="{9BF52B0E-4B23-40C7-80BA-9C8C34A4D039}" type="datetime1">
              <a:rPr lang="sv-SE" smtClean="0"/>
              <a:pPr/>
              <a:t>2021-10-11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3" name="Footer Placeholder 2"/>
          <p:cNvSpPr>
            <a:spLocks noGrp="1"/>
          </p:cNvSpPr>
          <p:nvPr>
            <p:ph type="ftr" sz="quarter" idx="11"/>
          </p:nvPr>
        </p:nvSpPr>
        <p:spPr/>
        <p:txBody>
          <a:bodyPr/>
          <a:lstStyle/>
          <a:p>
            <a:endParaRPr lang="sv-SE">
              <a:solidFill>
                <a:prstClr val="black">
                  <a:tint val="75000"/>
                </a:prstClr>
              </a:solidFill>
            </a:endParaRPr>
          </a:p>
        </p:txBody>
      </p:sp>
      <p:sp>
        <p:nvSpPr>
          <p:cNvPr id="4" name="Slide Number Placeholder 3"/>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sv-SE"/>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6" name="Footer Placeholder 5"/>
          <p:cNvSpPr>
            <a:spLocks noGrp="1"/>
          </p:cNvSpPr>
          <p:nvPr>
            <p:ph type="ftr" sz="quarter" idx="11"/>
          </p:nvPr>
        </p:nvSpPr>
        <p:spPr/>
        <p:txBody>
          <a:bodyPr/>
          <a:lstStyle/>
          <a:p>
            <a:endParaRPr lang="sv-SE">
              <a:solidFill>
                <a:prstClr val="black">
                  <a:tint val="75000"/>
                </a:prstClr>
              </a:solidFill>
            </a:endParaRPr>
          </a:p>
        </p:txBody>
      </p:sp>
      <p:sp>
        <p:nvSpPr>
          <p:cNvPr id="7" name="Slide Number Placeholder 6"/>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sv-SE"/>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6" name="Footer Placeholder 5"/>
          <p:cNvSpPr>
            <a:spLocks noGrp="1"/>
          </p:cNvSpPr>
          <p:nvPr>
            <p:ph type="ftr" sz="quarter" idx="11"/>
          </p:nvPr>
        </p:nvSpPr>
        <p:spPr/>
        <p:txBody>
          <a:bodyPr/>
          <a:lstStyle/>
          <a:p>
            <a:endParaRPr lang="sv-SE">
              <a:solidFill>
                <a:prstClr val="black">
                  <a:tint val="75000"/>
                </a:prstClr>
              </a:solidFill>
            </a:endParaRPr>
          </a:p>
        </p:txBody>
      </p:sp>
      <p:sp>
        <p:nvSpPr>
          <p:cNvPr id="7" name="Slide Number Placeholder 6"/>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Click icon to add picture</a:t>
            </a:r>
            <a:endParaRPr/>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a:p>
        </p:txBody>
      </p:sp>
      <p:sp>
        <p:nvSpPr>
          <p:cNvPr id="3" name="Vertical Text Placeholder 2"/>
          <p:cNvSpPr>
            <a:spLocks noGrp="1"/>
          </p:cNvSpPr>
          <p:nvPr>
            <p:ph type="body" orient="vert" idx="1"/>
          </p:nvPr>
        </p:nvSpPr>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Date Placeholder 3"/>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5" name="Footer Placeholder 4"/>
          <p:cNvSpPr>
            <a:spLocks noGrp="1"/>
          </p:cNvSpPr>
          <p:nvPr>
            <p:ph type="ftr" sz="quarter" idx="11"/>
          </p:nvPr>
        </p:nvSpPr>
        <p:spPr/>
        <p:txBody>
          <a:bodyPr/>
          <a:lstStyle/>
          <a:p>
            <a:endParaRPr lang="sv-SE">
              <a:solidFill>
                <a:prstClr val="black">
                  <a:tint val="75000"/>
                </a:prstClr>
              </a:solidFill>
            </a:endParaRPr>
          </a:p>
        </p:txBody>
      </p:sp>
      <p:sp>
        <p:nvSpPr>
          <p:cNvPr id="6" name="Slide Number Placeholder 5"/>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sv-SE"/>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Date Placeholder 3"/>
          <p:cNvSpPr>
            <a:spLocks noGrp="1"/>
          </p:cNvSpPr>
          <p:nvPr>
            <p:ph type="dt" sz="half" idx="10"/>
          </p:nvPr>
        </p:nvSpPr>
        <p:spPr/>
        <p:txBody>
          <a:body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5" name="Footer Placeholder 4"/>
          <p:cNvSpPr>
            <a:spLocks noGrp="1"/>
          </p:cNvSpPr>
          <p:nvPr>
            <p:ph type="ftr" sz="quarter" idx="11"/>
          </p:nvPr>
        </p:nvSpPr>
        <p:spPr/>
        <p:txBody>
          <a:bodyPr/>
          <a:lstStyle/>
          <a:p>
            <a:endParaRPr lang="sv-SE">
              <a:solidFill>
                <a:prstClr val="black">
                  <a:tint val="75000"/>
                </a:prstClr>
              </a:solidFill>
            </a:endParaRPr>
          </a:p>
        </p:txBody>
      </p:sp>
      <p:sp>
        <p:nvSpPr>
          <p:cNvPr id="6" name="Slide Number Placeholder 5"/>
          <p:cNvSpPr>
            <a:spLocks noGrp="1"/>
          </p:cNvSpPr>
          <p:nvPr>
            <p:ph type="sldNum" sz="quarter" idx="12"/>
          </p:nvPr>
        </p:nvSpPr>
        <p:spPr/>
        <p:txBody>
          <a:body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398" b="492"/>
          <a:stretch>
            <a:fillRect/>
          </a:stretch>
        </p:blipFill>
        <p:spPr bwMode="auto">
          <a:xfrm>
            <a:off x="0" y="-243408"/>
            <a:ext cx="9144000" cy="7101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Bildobjekt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4499" y="507284"/>
            <a:ext cx="4151514" cy="5874392"/>
          </a:xfrm>
          <a:prstGeom prst="rect">
            <a:avLst/>
          </a:prstGeom>
        </p:spPr>
      </p:pic>
    </p:spTree>
    <p:extLst>
      <p:ext uri="{BB962C8B-B14F-4D97-AF65-F5344CB8AC3E}">
        <p14:creationId xmlns:p14="http://schemas.microsoft.com/office/powerpoint/2010/main" val="1515577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398" b="492"/>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Platshållare för text 3"/>
          <p:cNvSpPr>
            <a:spLocks noGrp="1"/>
          </p:cNvSpPr>
          <p:nvPr>
            <p:ph type="body" sz="quarter" idx="10" hasCustomPrompt="1"/>
          </p:nvPr>
        </p:nvSpPr>
        <p:spPr>
          <a:xfrm>
            <a:off x="1258888" y="2636838"/>
            <a:ext cx="6842125" cy="1944290"/>
          </a:xfrm>
        </p:spPr>
        <p:txBody>
          <a:bodyPr>
            <a:normAutofit/>
          </a:bodyPr>
          <a:lstStyle>
            <a:lvl1pPr algn="ctr">
              <a:buNone/>
              <a:defRPr sz="4400" baseline="0">
                <a:solidFill>
                  <a:schemeClr val="bg1"/>
                </a:solidFill>
                <a:latin typeface="+mj-lt"/>
              </a:defRPr>
            </a:lvl1pPr>
          </a:lstStyle>
          <a:p>
            <a:pPr lvl="0"/>
            <a:r>
              <a:rPr lang="sv-SE" dirty="0"/>
              <a:t>Temat för seminariet</a:t>
            </a:r>
          </a:p>
        </p:txBody>
      </p:sp>
    </p:spTree>
    <p:extLst>
      <p:ext uri="{BB962C8B-B14F-4D97-AF65-F5344CB8AC3E}">
        <p14:creationId xmlns:p14="http://schemas.microsoft.com/office/powerpoint/2010/main" val="21820824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6" name="Rubrik 1"/>
          <p:cNvSpPr txBox="1">
            <a:spLocks/>
          </p:cNvSpPr>
          <p:nvPr userDrawn="1"/>
        </p:nvSpPr>
        <p:spPr>
          <a:xfrm>
            <a:off x="1691680" y="2852936"/>
            <a:ext cx="5709320" cy="638944"/>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3200" dirty="0">
                <a:solidFill>
                  <a:srgbClr val="C00000"/>
                </a:solidFill>
                <a:ea typeface="Adobe Fangsong Std R" pitchFamily="18" charset="-128"/>
              </a:rPr>
              <a:t>Tack för er uppmärksamhet!</a:t>
            </a:r>
            <a:endParaRPr lang="sv-SE" sz="3200" dirty="0">
              <a:solidFill>
                <a:srgbClr val="C00000"/>
              </a:solidFill>
            </a:endParaRPr>
          </a:p>
        </p:txBody>
      </p:sp>
    </p:spTree>
    <p:extLst>
      <p:ext uri="{BB962C8B-B14F-4D97-AF65-F5344CB8AC3E}">
        <p14:creationId xmlns:p14="http://schemas.microsoft.com/office/powerpoint/2010/main" val="18921667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0906" y="1234202"/>
            <a:ext cx="3102188" cy="4389596"/>
          </a:xfrm>
          <a:prstGeom prst="rect">
            <a:avLst/>
          </a:prstGeom>
        </p:spPr>
      </p:pic>
    </p:spTree>
    <p:extLst>
      <p:ext uri="{BB962C8B-B14F-4D97-AF65-F5344CB8AC3E}">
        <p14:creationId xmlns:p14="http://schemas.microsoft.com/office/powerpoint/2010/main" val="1384488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sv-SE"/>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Click to edit Master subtitle style</a:t>
            </a:r>
            <a:endParaRPr/>
          </a:p>
        </p:txBody>
      </p:sp>
      <p:sp>
        <p:nvSpPr>
          <p:cNvPr id="4" name="Date Placeholder 3"/>
          <p:cNvSpPr>
            <a:spLocks noGrp="1"/>
          </p:cNvSpPr>
          <p:nvPr>
            <p:ph type="dt" sz="half" idx="10"/>
          </p:nvPr>
        </p:nvSpPr>
        <p:spPr/>
        <p:txBody>
          <a:bodyPr/>
          <a:lstStyle/>
          <a:p>
            <a:fld id="{9BF52B0E-4B23-40C7-80BA-9C8C34A4D039}" type="datetime1">
              <a:rPr lang="sv-SE" smtClean="0"/>
              <a:pPr/>
              <a:t>2021-10-11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23B1690-BC6E-4817-B394-412A77E57298}" type="slidenum">
              <a:rPr lang="sv-SE" smtClean="0"/>
              <a:pPr/>
              <a:t>‹#›</a:t>
            </a:fld>
            <a:endParaRPr lang="sv-SE"/>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Click icon to add picture</a:t>
            </a:r>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sv-SE"/>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Click to edit Master text styles</a:t>
            </a:r>
          </a:p>
        </p:txBody>
      </p:sp>
      <p:sp>
        <p:nvSpPr>
          <p:cNvPr id="4" name="Date Placeholder 3"/>
          <p:cNvSpPr>
            <a:spLocks noGrp="1"/>
          </p:cNvSpPr>
          <p:nvPr>
            <p:ph type="dt" sz="half" idx="10"/>
          </p:nvPr>
        </p:nvSpPr>
        <p:spPr/>
        <p:txBody>
          <a:bodyPr/>
          <a:lstStyle/>
          <a:p>
            <a:fld id="{9BF52B0E-4B23-40C7-80BA-9C8C34A4D039}" type="datetime1">
              <a:rPr lang="sv-SE" smtClean="0"/>
              <a:pPr/>
              <a:t>2021-10-11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sv-SE"/>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5" name="Date Placeholder 4"/>
          <p:cNvSpPr>
            <a:spLocks noGrp="1"/>
          </p:cNvSpPr>
          <p:nvPr>
            <p:ph type="dt" sz="half" idx="10"/>
          </p:nvPr>
        </p:nvSpPr>
        <p:spPr/>
        <p:txBody>
          <a:bodyPr/>
          <a:lstStyle/>
          <a:p>
            <a:fld id="{9BF52B0E-4B23-40C7-80BA-9C8C34A4D039}" type="datetime1">
              <a:rPr lang="sv-SE" smtClean="0"/>
              <a:pPr/>
              <a:t>2021-10-11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sv-SE"/>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7" name="Date Placeholder 6"/>
          <p:cNvSpPr>
            <a:spLocks noGrp="1"/>
          </p:cNvSpPr>
          <p:nvPr>
            <p:ph type="dt" sz="half" idx="10"/>
          </p:nvPr>
        </p:nvSpPr>
        <p:spPr/>
        <p:txBody>
          <a:bodyPr/>
          <a:lstStyle/>
          <a:p>
            <a:fld id="{9BF52B0E-4B23-40C7-80BA-9C8C34A4D039}" type="datetime1">
              <a:rPr lang="sv-SE" smtClean="0"/>
              <a:pPr/>
              <a:t>2021-10-11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Click to edit Master title style</a:t>
            </a:r>
            <a:endParaRPr/>
          </a:p>
        </p:txBody>
      </p:sp>
      <p:sp>
        <p:nvSpPr>
          <p:cNvPr id="3" name="Date Placeholder 2"/>
          <p:cNvSpPr>
            <a:spLocks noGrp="1"/>
          </p:cNvSpPr>
          <p:nvPr>
            <p:ph type="dt" sz="half" idx="10"/>
          </p:nvPr>
        </p:nvSpPr>
        <p:spPr/>
        <p:txBody>
          <a:bodyPr/>
          <a:lstStyle/>
          <a:p>
            <a:fld id="{9BF52B0E-4B23-40C7-80BA-9C8C34A4D039}" type="datetime1">
              <a:rPr lang="sv-SE" smtClean="0"/>
              <a:pPr/>
              <a:t>2021-10-11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52B0E-4B23-40C7-80BA-9C8C34A4D039}" type="datetime1">
              <a:rPr lang="sv-SE" smtClean="0"/>
              <a:pPr/>
              <a:t>2021-10-11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sv-SE"/>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Click to edit Master text styles</a:t>
            </a:r>
          </a:p>
        </p:txBody>
      </p:sp>
      <p:sp>
        <p:nvSpPr>
          <p:cNvPr id="5" name="Date Placeholder 4"/>
          <p:cNvSpPr>
            <a:spLocks noGrp="1"/>
          </p:cNvSpPr>
          <p:nvPr>
            <p:ph type="dt" sz="half" idx="10"/>
          </p:nvPr>
        </p:nvSpPr>
        <p:spPr/>
        <p:txBody>
          <a:bodyPr/>
          <a:lstStyle/>
          <a:p>
            <a:fld id="{9BF52B0E-4B23-40C7-80BA-9C8C34A4D039}" type="datetime1">
              <a:rPr lang="sv-SE" smtClean="0"/>
              <a:pPr/>
              <a:t>2021-10-11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E23B1690-BC6E-4817-B394-412A77E57298}" type="slidenum">
              <a:rPr lang="sv-SE" smtClean="0"/>
              <a:pPr/>
              <a:t>‹#›</a:t>
            </a:fld>
            <a:endParaRPr lang="sv-SE"/>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sv-SE"/>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sv-SE">
              <a:solidFill>
                <a:prstClr val="black">
                  <a:tint val="75000"/>
                </a:prstClr>
              </a:solidFill>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sv-SE"/>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5556B9F-A9F8-4971-94A8-CD825D69529C}" type="datetime1">
              <a:rPr lang="sv-SE" smtClean="0">
                <a:solidFill>
                  <a:prstClr val="black">
                    <a:tint val="75000"/>
                  </a:prstClr>
                </a:solidFill>
              </a:rPr>
              <a:pPr/>
              <a:t>2021-10-11</a:t>
            </a:fld>
            <a:endParaRPr lang="sv-SE">
              <a:solidFill>
                <a:prstClr val="black">
                  <a:tint val="75000"/>
                </a:prstClr>
              </a:solidFill>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sv-SE">
              <a:solidFill>
                <a:prstClr val="black">
                  <a:tint val="75000"/>
                </a:prstClr>
              </a:solidFill>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23B1690-BC6E-4817-B394-412A77E57298}" type="slidenum">
              <a:rPr lang="sv-SE" smtClean="0">
                <a:solidFill>
                  <a:prstClr val="black">
                    <a:tint val="75000"/>
                  </a:prstClr>
                </a:solidFill>
              </a:rPr>
              <a:pPr/>
              <a:t>‹#›</a:t>
            </a:fld>
            <a:endParaRPr lang="sv-SE">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698" r:id="rId13"/>
    <p:sldLayoutId id="2147483699" r:id="rId14"/>
    <p:sldLayoutId id="2147483702" r:id="rId15"/>
    <p:sldLayoutId id="2147483703" r:id="rId16"/>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14.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8" Type="http://schemas.openxmlformats.org/officeDocument/2006/relationships/hyperlink" Target="http://www.youtube.com/watch?v=nTSjaA9dPtU" TargetMode="External"/><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3" Type="http://schemas.openxmlformats.org/officeDocument/2006/relationships/hyperlink" Target="http://gfx.aftonbladet-cdn.se/image/12024691/210/normal/ef1b3114bd5f8/linus2"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image" Target="../media/image20.jpeg"/></Relationships>
</file>

<file path=ppt/slides/_rels/slide19.xml.rels><?xml version="1.0" encoding="UTF-8" standalone="yes"?>
<Relationships xmlns="http://schemas.openxmlformats.org/package/2006/relationships"><Relationship Id="rId3" Type="http://schemas.openxmlformats.org/officeDocument/2006/relationships/hyperlink" Target="http://gfx.aftonbladet-cdn.se/image/12024691/210/normal/ef1b3114bd5f8/linus2" TargetMode="External"/><Relationship Id="rId2" Type="http://schemas.openxmlformats.org/officeDocument/2006/relationships/notesSlide" Target="../notesSlides/notesSlide19.xml"/><Relationship Id="rId1" Type="http://schemas.openxmlformats.org/officeDocument/2006/relationships/slideLayout" Target="../slideLayouts/slideLayout14.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8BhUnpGyl_4"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latshållare för bildnummer 13"/>
          <p:cNvSpPr>
            <a:spLocks noGrp="1"/>
          </p:cNvSpPr>
          <p:nvPr>
            <p:ph type="sldNum" sz="quarter" idx="12"/>
          </p:nvPr>
        </p:nvSpPr>
        <p:spPr/>
        <p:txBody>
          <a:bodyPr/>
          <a:lstStyle/>
          <a:p>
            <a:fld id="{EA97C922-1FEF-4CC5-A52B-6E7CAF9CABD5}" type="slidenum">
              <a:rPr lang="sv-SE" smtClean="0"/>
              <a:pPr/>
              <a:t>1</a:t>
            </a:fld>
            <a:endParaRPr lang="sv-SE"/>
          </a:p>
        </p:txBody>
      </p:sp>
      <p:sp>
        <p:nvSpPr>
          <p:cNvPr id="5" name="textruta 4"/>
          <p:cNvSpPr txBox="1"/>
          <p:nvPr/>
        </p:nvSpPr>
        <p:spPr>
          <a:xfrm>
            <a:off x="1331640" y="332656"/>
            <a:ext cx="6768752" cy="6186309"/>
          </a:xfrm>
          <a:prstGeom prst="rect">
            <a:avLst/>
          </a:prstGeom>
          <a:noFill/>
        </p:spPr>
        <p:txBody>
          <a:bodyPr wrap="square" rtlCol="0">
            <a:spAutoFit/>
          </a:bodyPr>
          <a:lstStyle/>
          <a:p>
            <a:r>
              <a:rPr lang="sv-SE" b="1" dirty="0"/>
              <a:t>Syfte:</a:t>
            </a:r>
            <a:r>
              <a:rPr lang="sv-SE" dirty="0"/>
              <a:t> I takt med att konkurrensen ökar kommer behovet av att skapa något unikt för sig själv som gör att man syns i mängden att öka i samma takt. Personlig marknadsföring handlar till stor del om att bygga sitt eget varumärke. Genom att identifiera sina talanger och styrkor, vanor, ovanor, intresseområden och passioner ser man också vilken bild man ger av sig själv. Deltagaren skall även upptäcka nya vägar att söka jobb, genom medveten personlig marknadsföring. Deltagaren skall få information och kunskap kring sociala medier.</a:t>
            </a:r>
          </a:p>
          <a:p>
            <a:r>
              <a:rPr lang="sv-SE" b="1" dirty="0"/>
              <a:t>Mål:</a:t>
            </a:r>
            <a:r>
              <a:rPr lang="sv-SE" dirty="0"/>
              <a:t> Deltagaren skall veta vad det innebär att ägna sig åt personlig marknadsföring. Att deltagaren har en tydlig bild av sitt eget varumärke och vid dagens slut kan presentera hur det personliga varumärket ser ut, vad deras personliga kärnvärden är, samt hur de skall kommunicera i framtiden.</a:t>
            </a:r>
          </a:p>
          <a:p>
            <a:r>
              <a:rPr lang="sv-SE" dirty="0"/>
              <a:t>Deltagaren skall ha fått nya idéer kring hur man kan söka jobb på nya obeprövade sätt.</a:t>
            </a:r>
          </a:p>
          <a:p>
            <a:r>
              <a:rPr lang="sv-SE" dirty="0"/>
              <a:t>Deltagaren skall även ha kunskap om vad sociala medier är, och hur dessa skall användas för att öka chanserna till att komma ut i jobb. Deltagaren skall även vara medveten om hur arbetsgivaren använder sig av sociala medier idag, dels för att marknadsföra företaget, vid rekrytering, samt hur de letar information kring potentiella medarbetare.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Uppgift</a:t>
            </a:r>
            <a:br>
              <a:rPr lang="sv-SE" dirty="0"/>
            </a:br>
            <a:r>
              <a:rPr lang="sv-SE" dirty="0"/>
              <a:t>Personlig Marknadsföring </a:t>
            </a:r>
          </a:p>
        </p:txBody>
      </p:sp>
      <p:sp>
        <p:nvSpPr>
          <p:cNvPr id="3" name="Platshållare för innehåll 2"/>
          <p:cNvSpPr>
            <a:spLocks noGrp="1"/>
          </p:cNvSpPr>
          <p:nvPr>
            <p:ph idx="1"/>
          </p:nvPr>
        </p:nvSpPr>
        <p:spPr>
          <a:xfrm>
            <a:off x="457200" y="1556792"/>
            <a:ext cx="8229600" cy="4569371"/>
          </a:xfrm>
        </p:spPr>
        <p:txBody>
          <a:bodyPr>
            <a:normAutofit fontScale="85000" lnSpcReduction="20000"/>
          </a:bodyPr>
          <a:lstStyle/>
          <a:p>
            <a:r>
              <a:rPr lang="sv-SE" dirty="0"/>
              <a:t>Vad står jag för, vad kommunicerar jag idag?</a:t>
            </a:r>
          </a:p>
          <a:p>
            <a:endParaRPr lang="sv-SE" dirty="0"/>
          </a:p>
          <a:p>
            <a:r>
              <a:rPr lang="sv-SE" dirty="0"/>
              <a:t>Använd dig av papper och penna dator telefon och skriv upp dina val/handlingar/vanor. Skriv dem utan ordning, allt du kan komma på. Ta sedan din lista och fundera i nästa steg varför? Och till sist dina kärnvärden.</a:t>
            </a:r>
          </a:p>
          <a:p>
            <a:endParaRPr lang="sv-SE" dirty="0"/>
          </a:p>
          <a:p>
            <a:r>
              <a:rPr lang="sv-SE" dirty="0"/>
              <a:t>Svaren leder dig till dina kärnvärden. Nöj dig med att konstatera vad som är viktigast för dig. titta på vad du gör – inte vad du vill eller borde göra. Och var ärlig. Visar det sig att det du kommunicerar idag inte stämmer överens med den bild du vill ge. Då får du fråga dig: Ska jag ändra på det jag kommunicerar? Eller ska jag ändra på mig själv?</a:t>
            </a:r>
          </a:p>
          <a:p>
            <a:endParaRPr lang="sv-SE" dirty="0"/>
          </a:p>
          <a:p>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pPr/>
              <a:t>10</a:t>
            </a:fld>
            <a:endParaRPr lang="sv-SE"/>
          </a:p>
        </p:txBody>
      </p:sp>
    </p:spTree>
    <p:extLst>
      <p:ext uri="{BB962C8B-B14F-4D97-AF65-F5344CB8AC3E}">
        <p14:creationId xmlns:p14="http://schemas.microsoft.com/office/powerpoint/2010/main" val="1605124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Verdana" pitchFamily="34" charset="0"/>
              </a:rPr>
              <a:t>Dags att börja kommunicera</a:t>
            </a:r>
            <a:endParaRPr lang="sv-SE" dirty="0"/>
          </a:p>
        </p:txBody>
      </p:sp>
      <p:sp>
        <p:nvSpPr>
          <p:cNvPr id="3" name="Platshållare för innehåll 2"/>
          <p:cNvSpPr>
            <a:spLocks noGrp="1"/>
          </p:cNvSpPr>
          <p:nvPr>
            <p:ph idx="1"/>
          </p:nvPr>
        </p:nvSpPr>
        <p:spPr/>
        <p:txBody>
          <a:bodyPr>
            <a:normAutofit lnSpcReduction="10000"/>
          </a:bodyPr>
          <a:lstStyle/>
          <a:p>
            <a:r>
              <a:rPr lang="sv-SE" dirty="0"/>
              <a:t>Ord</a:t>
            </a:r>
          </a:p>
          <a:p>
            <a:r>
              <a:rPr lang="sv-SE" dirty="0"/>
              <a:t>Handling</a:t>
            </a:r>
          </a:p>
          <a:p>
            <a:r>
              <a:rPr lang="sv-SE" dirty="0"/>
              <a:t>Visuellt</a:t>
            </a:r>
          </a:p>
          <a:p>
            <a:r>
              <a:rPr lang="sv-SE" dirty="0"/>
              <a:t>Kroppsspråk</a:t>
            </a:r>
          </a:p>
          <a:p>
            <a:r>
              <a:rPr lang="sv-SE" dirty="0"/>
              <a:t>Reklam/Media</a:t>
            </a:r>
          </a:p>
          <a:p>
            <a:pPr lvl="1"/>
            <a:r>
              <a:rPr lang="sv-SE" dirty="0"/>
              <a:t>Hisspresentation</a:t>
            </a:r>
          </a:p>
          <a:p>
            <a:pPr lvl="1"/>
            <a:r>
              <a:rPr lang="sv-SE" dirty="0"/>
              <a:t>CV- Personligt brev</a:t>
            </a:r>
          </a:p>
          <a:p>
            <a:pPr lvl="1"/>
            <a:r>
              <a:rPr lang="sv-SE" dirty="0" err="1"/>
              <a:t>Facebook</a:t>
            </a:r>
            <a:r>
              <a:rPr lang="sv-SE" dirty="0"/>
              <a:t>, Bransch </a:t>
            </a:r>
            <a:r>
              <a:rPr lang="sv-SE" dirty="0" err="1"/>
              <a:t>Out</a:t>
            </a:r>
            <a:r>
              <a:rPr lang="sv-SE" dirty="0"/>
              <a:t>, </a:t>
            </a:r>
            <a:r>
              <a:rPr lang="sv-SE" dirty="0" err="1"/>
              <a:t>LinkedIN</a:t>
            </a:r>
            <a:r>
              <a:rPr lang="sv-SE" dirty="0"/>
              <a:t>..</a:t>
            </a:r>
          </a:p>
          <a:p>
            <a:pPr lvl="1"/>
            <a:r>
              <a:rPr lang="sv-SE" dirty="0"/>
              <a:t>Personliga Nätverk</a:t>
            </a:r>
          </a:p>
          <a:p>
            <a:endParaRPr lang="sv-SE" dirty="0"/>
          </a:p>
          <a:p>
            <a:endParaRPr lang="sv-SE" dirty="0"/>
          </a:p>
        </p:txBody>
      </p:sp>
      <p:sp>
        <p:nvSpPr>
          <p:cNvPr id="8" name="Platshållare för bildnummer 7"/>
          <p:cNvSpPr>
            <a:spLocks noGrp="1"/>
          </p:cNvSpPr>
          <p:nvPr>
            <p:ph type="sldNum" sz="quarter" idx="12"/>
          </p:nvPr>
        </p:nvSpPr>
        <p:spPr/>
        <p:txBody>
          <a:bodyPr/>
          <a:lstStyle/>
          <a:p>
            <a:fld id="{EA97C922-1FEF-4CC5-A52B-6E7CAF9CABD5}" type="slidenum">
              <a:rPr lang="sv-SE" smtClean="0"/>
              <a:pPr/>
              <a:t>11</a:t>
            </a:fld>
            <a:endParaRPr lang="sv-SE"/>
          </a:p>
        </p:txBody>
      </p:sp>
      <p:sp>
        <p:nvSpPr>
          <p:cNvPr id="4" name="AutoShape 3"/>
          <p:cNvSpPr>
            <a:spLocks/>
          </p:cNvSpPr>
          <p:nvPr/>
        </p:nvSpPr>
        <p:spPr bwMode="auto">
          <a:xfrm>
            <a:off x="7092950" y="1700213"/>
            <a:ext cx="1228725" cy="1371600"/>
          </a:xfrm>
          <a:prstGeom prst="wedgeEllipseCallout">
            <a:avLst>
              <a:gd name="adj1" fmla="val -61630"/>
              <a:gd name="adj2" fmla="val 19444"/>
            </a:avLst>
          </a:prstGeom>
          <a:solidFill>
            <a:srgbClr val="C00000"/>
          </a:solidFill>
          <a:ln w="12700">
            <a:noFill/>
            <a:miter lim="800000"/>
            <a:headEnd/>
            <a:tailEnd/>
          </a:ln>
        </p:spPr>
        <p:txBody>
          <a:bodyPr lIns="0" tIns="0" rIns="0" bIns="0"/>
          <a:lstStyle/>
          <a:p>
            <a:endParaRPr lang="sv-SE">
              <a:latin typeface="Calibri" pitchFamily="34" charset="0"/>
            </a:endParaRPr>
          </a:p>
        </p:txBody>
      </p:sp>
      <p:sp>
        <p:nvSpPr>
          <p:cNvPr id="5" name="AutoShape 4"/>
          <p:cNvSpPr>
            <a:spLocks/>
          </p:cNvSpPr>
          <p:nvPr/>
        </p:nvSpPr>
        <p:spPr bwMode="auto">
          <a:xfrm rot="-5400000">
            <a:off x="5737226" y="2578100"/>
            <a:ext cx="1238250" cy="993775"/>
          </a:xfrm>
          <a:prstGeom prst="wedgeEllipseCallout">
            <a:avLst>
              <a:gd name="adj1" fmla="val -65384"/>
              <a:gd name="adj2" fmla="val 21944"/>
            </a:avLst>
          </a:prstGeom>
          <a:solidFill>
            <a:srgbClr val="FFC000"/>
          </a:solidFill>
          <a:ln w="12700">
            <a:noFill/>
            <a:miter lim="800000"/>
            <a:headEnd/>
            <a:tailEnd/>
          </a:ln>
        </p:spPr>
        <p:txBody>
          <a:bodyPr lIns="0" tIns="0" rIns="0" bIns="0"/>
          <a:lstStyle/>
          <a:p>
            <a:endParaRPr lang="sv-SE">
              <a:latin typeface="Calibri" pitchFamily="34" charset="0"/>
            </a:endParaRPr>
          </a:p>
        </p:txBody>
      </p:sp>
      <p:sp>
        <p:nvSpPr>
          <p:cNvPr id="6" name="AutoShape 5"/>
          <p:cNvSpPr>
            <a:spLocks/>
          </p:cNvSpPr>
          <p:nvPr/>
        </p:nvSpPr>
        <p:spPr bwMode="auto">
          <a:xfrm rot="-1213491">
            <a:off x="7124700" y="3448050"/>
            <a:ext cx="1036638" cy="1152525"/>
          </a:xfrm>
          <a:prstGeom prst="wedgeEllipseCallout">
            <a:avLst>
              <a:gd name="adj1" fmla="val -63792"/>
              <a:gd name="adj2" fmla="val 32644"/>
            </a:avLst>
          </a:prstGeom>
          <a:solidFill>
            <a:srgbClr val="FFC000"/>
          </a:solidFill>
          <a:ln w="12700">
            <a:noFill/>
            <a:miter lim="800000"/>
            <a:headEnd/>
            <a:tailEnd/>
          </a:ln>
        </p:spPr>
        <p:txBody>
          <a:bodyPr lIns="0" tIns="0" rIns="0" bIns="0"/>
          <a:lstStyle/>
          <a:p>
            <a:endParaRPr lang="sv-SE">
              <a:latin typeface="Calibri" pitchFamily="34" charset="0"/>
            </a:endParaRPr>
          </a:p>
        </p:txBody>
      </p:sp>
      <p:sp>
        <p:nvSpPr>
          <p:cNvPr id="7" name="AutoShape 6"/>
          <p:cNvSpPr>
            <a:spLocks/>
          </p:cNvSpPr>
          <p:nvPr/>
        </p:nvSpPr>
        <p:spPr bwMode="auto">
          <a:xfrm rot="-8256154">
            <a:off x="6232525" y="4489450"/>
            <a:ext cx="842963" cy="1200150"/>
          </a:xfrm>
          <a:prstGeom prst="wedgeEllipseCallout">
            <a:avLst>
              <a:gd name="adj1" fmla="val -66949"/>
              <a:gd name="adj2" fmla="val 29366"/>
            </a:avLst>
          </a:prstGeom>
          <a:solidFill>
            <a:srgbClr val="FF0000"/>
          </a:solidFill>
          <a:ln w="12700">
            <a:noFill/>
            <a:miter lim="800000"/>
            <a:headEnd/>
            <a:tailEnd/>
          </a:ln>
        </p:spPr>
        <p:txBody>
          <a:bodyPr lIns="0" tIns="0" rIns="0" bIns="0"/>
          <a:lstStyle/>
          <a:p>
            <a:endParaRPr lang="sv-SE">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http://t1.gstatic.com/images?q=tbn:ANd9GcQh_XEbjAwSMfrnWbdCcn24973Qd6ye85Ln7yGtVuwhq7_T4iRmf1BEDdqwFw"/>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100000"/>
                    </a14:imgEffect>
                    <a14:imgEffect>
                      <a14:colorTemperature colorTemp="3750"/>
                    </a14:imgEffect>
                    <a14:imgEffect>
                      <a14:saturation sat="0"/>
                    </a14:imgEffect>
                    <a14:imgEffect>
                      <a14:brightnessContrast bright="45000" contrast="-31000"/>
                    </a14:imgEffect>
                  </a14:imgLayer>
                </a14:imgProps>
              </a:ext>
            </a:extLst>
          </a:blip>
          <a:srcRect/>
          <a:stretch>
            <a:fillRect/>
          </a:stretch>
        </p:blipFill>
        <p:spPr bwMode="auto">
          <a:xfrm>
            <a:off x="6588224" y="1340768"/>
            <a:ext cx="2304678" cy="2304678"/>
          </a:xfrm>
          <a:prstGeom prst="rect">
            <a:avLst/>
          </a:prstGeom>
          <a:noFill/>
          <a:ln w="9525">
            <a:noFill/>
            <a:miter lim="800000"/>
            <a:headEnd/>
            <a:tailEnd/>
          </a:ln>
        </p:spPr>
      </p:pic>
      <p:sp>
        <p:nvSpPr>
          <p:cNvPr id="2" name="Rubrik 1"/>
          <p:cNvSpPr>
            <a:spLocks noGrp="1"/>
          </p:cNvSpPr>
          <p:nvPr>
            <p:ph type="title"/>
          </p:nvPr>
        </p:nvSpPr>
        <p:spPr>
          <a:xfrm>
            <a:off x="251520" y="764704"/>
            <a:ext cx="8229600" cy="1008112"/>
          </a:xfrm>
        </p:spPr>
        <p:txBody>
          <a:bodyPr>
            <a:noAutofit/>
          </a:bodyPr>
          <a:lstStyle/>
          <a:p>
            <a:r>
              <a:rPr lang="sv-SE" dirty="0"/>
              <a:t>Sök jobb med hjälp av </a:t>
            </a:r>
            <a:br>
              <a:rPr lang="sv-SE" dirty="0"/>
            </a:br>
            <a:r>
              <a:rPr lang="sv-SE" dirty="0"/>
              <a:t>sociala medier</a:t>
            </a:r>
            <a:br>
              <a:rPr lang="sv-SE" dirty="0"/>
            </a:br>
            <a:endParaRPr lang="sv-SE" dirty="0"/>
          </a:p>
        </p:txBody>
      </p:sp>
      <p:sp>
        <p:nvSpPr>
          <p:cNvPr id="3" name="Platshållare för innehåll 2"/>
          <p:cNvSpPr>
            <a:spLocks noGrp="1"/>
          </p:cNvSpPr>
          <p:nvPr>
            <p:ph idx="1"/>
          </p:nvPr>
        </p:nvSpPr>
        <p:spPr>
          <a:xfrm>
            <a:off x="457200" y="2420888"/>
            <a:ext cx="8229600" cy="2520280"/>
          </a:xfrm>
        </p:spPr>
        <p:txBody>
          <a:bodyPr>
            <a:noAutofit/>
          </a:bodyPr>
          <a:lstStyle/>
          <a:p>
            <a:pPr marL="0" indent="0">
              <a:buNone/>
            </a:pPr>
            <a:endParaRPr lang="sv-SE" dirty="0"/>
          </a:p>
          <a:p>
            <a:r>
              <a:rPr lang="sv-SE" b="1" dirty="0"/>
              <a:t>Sociala medier </a:t>
            </a:r>
            <a:r>
              <a:rPr lang="sv-SE" dirty="0"/>
              <a:t>är en fras som du helt säkert hört förut. </a:t>
            </a:r>
          </a:p>
          <a:p>
            <a:pPr marL="400050" lvl="1" indent="0">
              <a:buNone/>
            </a:pPr>
            <a:r>
              <a:rPr lang="sv-SE" sz="2400" dirty="0"/>
              <a:t>Men vad är det då? kanske du undrar.  </a:t>
            </a:r>
          </a:p>
          <a:p>
            <a:pPr marL="400050" lvl="1" indent="0">
              <a:buNone/>
            </a:pPr>
            <a:r>
              <a:rPr lang="sv-SE" sz="2400" dirty="0"/>
              <a:t>Har du </a:t>
            </a:r>
            <a:r>
              <a:rPr lang="sv-SE" sz="2400" dirty="0" err="1"/>
              <a:t>Facebook</a:t>
            </a:r>
            <a:r>
              <a:rPr lang="sv-SE" sz="2400" dirty="0"/>
              <a:t> eller kollar du på klipp på </a:t>
            </a:r>
            <a:r>
              <a:rPr lang="sv-SE" sz="2400" dirty="0" err="1"/>
              <a:t>YouTube</a:t>
            </a:r>
            <a:r>
              <a:rPr lang="sv-SE" sz="2400" dirty="0"/>
              <a:t>? </a:t>
            </a:r>
          </a:p>
          <a:p>
            <a:pPr marL="400050" lvl="1" indent="0">
              <a:buNone/>
            </a:pPr>
            <a:r>
              <a:rPr lang="sv-SE" sz="2400" dirty="0"/>
              <a:t>Då har du faktiskt använt dig av sociala medier</a:t>
            </a:r>
          </a:p>
          <a:p>
            <a:pPr marL="400050" lvl="1" indent="0">
              <a:buNone/>
            </a:pPr>
            <a:endParaRPr lang="sv-SE" sz="2400" dirty="0"/>
          </a:p>
          <a:p>
            <a:pPr marL="0" indent="0">
              <a:buNone/>
            </a:pPr>
            <a:r>
              <a:rPr lang="sv-SE" dirty="0"/>
              <a:t> </a:t>
            </a:r>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solidFill>
                  <a:prstClr val="black">
                    <a:tint val="75000"/>
                  </a:prstClr>
                </a:solidFill>
              </a:rPr>
              <a:pPr/>
              <a:t>12</a:t>
            </a:fld>
            <a:endParaRPr lang="sv-SE">
              <a:solidFill>
                <a:prstClr val="black">
                  <a:tint val="75000"/>
                </a:prstClr>
              </a:solidFill>
            </a:endParaRPr>
          </a:p>
        </p:txBody>
      </p:sp>
    </p:spTree>
    <p:extLst>
      <p:ext uri="{BB962C8B-B14F-4D97-AF65-F5344CB8AC3E}">
        <p14:creationId xmlns:p14="http://schemas.microsoft.com/office/powerpoint/2010/main" val="3395238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2132856"/>
            <a:ext cx="8229600" cy="2664296"/>
          </a:xfrm>
        </p:spPr>
        <p:txBody>
          <a:bodyPr>
            <a:noAutofit/>
          </a:bodyPr>
          <a:lstStyle/>
          <a:p>
            <a:pPr marL="0" indent="0">
              <a:buNone/>
            </a:pPr>
            <a:endParaRPr lang="sv-SE" dirty="0"/>
          </a:p>
          <a:p>
            <a:r>
              <a:rPr lang="sv-SE" dirty="0"/>
              <a:t>Det blir allt vanligare att arbetsgivarna dammsuger sociala medier på information om eventuella nya medarbetare.  Så många som 56 procent av arbetsgivarna i hotell- och restaurangbranschen surfar runt och kollar upp arbetssökande, enligt en granskning av tidningen Hotellrevyn. Men det sker ofta inom de flesta branscher idag!</a:t>
            </a:r>
          </a:p>
          <a:p>
            <a:pPr marL="0" indent="0">
              <a:buNone/>
            </a:pPr>
            <a:r>
              <a:rPr lang="sv-SE" dirty="0"/>
              <a:t> </a:t>
            </a:r>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solidFill>
                  <a:prstClr val="black">
                    <a:tint val="75000"/>
                  </a:prstClr>
                </a:solidFill>
              </a:rPr>
              <a:pPr/>
              <a:t>13</a:t>
            </a:fld>
            <a:endParaRPr lang="sv-SE">
              <a:solidFill>
                <a:prstClr val="black">
                  <a:tint val="75000"/>
                </a:prstClr>
              </a:solidFill>
            </a:endParaRPr>
          </a:p>
        </p:txBody>
      </p:sp>
      <p:sp>
        <p:nvSpPr>
          <p:cNvPr id="5" name="Rubrik 1"/>
          <p:cNvSpPr txBox="1">
            <a:spLocks/>
          </p:cNvSpPr>
          <p:nvPr/>
        </p:nvSpPr>
        <p:spPr>
          <a:xfrm>
            <a:off x="251520" y="764704"/>
            <a:ext cx="8229600"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lumMod val="50000"/>
                    <a:lumOff val="50000"/>
                  </a:schemeClr>
                </a:solidFill>
                <a:latin typeface="+mj-lt"/>
                <a:ea typeface="+mj-ea"/>
                <a:cs typeface="+mj-cs"/>
              </a:defRPr>
            </a:lvl1pPr>
          </a:lstStyle>
          <a:p>
            <a:r>
              <a:rPr lang="sv-SE" dirty="0"/>
              <a:t>Sök jobb med hjälp av </a:t>
            </a:r>
            <a:br>
              <a:rPr lang="sv-SE" dirty="0"/>
            </a:br>
            <a:r>
              <a:rPr lang="sv-SE" dirty="0"/>
              <a:t>sociala medier</a:t>
            </a:r>
            <a:br>
              <a:rPr lang="sv-SE" dirty="0"/>
            </a:br>
            <a:endParaRPr lang="sv-SE" dirty="0"/>
          </a:p>
        </p:txBody>
      </p:sp>
    </p:spTree>
    <p:extLst>
      <p:ext uri="{BB962C8B-B14F-4D97-AF65-F5344CB8AC3E}">
        <p14:creationId xmlns:p14="http://schemas.microsoft.com/office/powerpoint/2010/main" val="1187656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2348880"/>
            <a:ext cx="8229600" cy="2736304"/>
          </a:xfrm>
        </p:spPr>
        <p:txBody>
          <a:bodyPr>
            <a:normAutofit fontScale="77500" lnSpcReduction="20000"/>
          </a:bodyPr>
          <a:lstStyle/>
          <a:p>
            <a:pPr marL="0" indent="0">
              <a:buNone/>
            </a:pPr>
            <a:r>
              <a:rPr lang="sv-SE" dirty="0"/>
              <a:t> </a:t>
            </a:r>
          </a:p>
          <a:p>
            <a:r>
              <a:rPr lang="sv-SE" dirty="0"/>
              <a:t>Vanligast är att kolla upp </a:t>
            </a:r>
            <a:r>
              <a:rPr lang="sv-SE" dirty="0" err="1"/>
              <a:t>Facebook</a:t>
            </a:r>
            <a:r>
              <a:rPr lang="sv-SE" dirty="0"/>
              <a:t>, något hälften av arbetsgivarna gör. Därefter kommer Google, som var tredje använder. </a:t>
            </a:r>
          </a:p>
          <a:p>
            <a:r>
              <a:rPr lang="sv-SE" dirty="0"/>
              <a:t>38 procent av de tillfrågade arbetsgivarna uppger också att de någon gång har valt bort en sökande på grund av uppgifter de hittat på nätet.</a:t>
            </a:r>
          </a:p>
          <a:p>
            <a:pPr marL="0" indent="0">
              <a:buNone/>
            </a:pPr>
            <a:r>
              <a:rPr lang="sv-SE" dirty="0"/>
              <a:t> </a:t>
            </a:r>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solidFill>
                  <a:prstClr val="black">
                    <a:tint val="75000"/>
                  </a:prstClr>
                </a:solidFill>
              </a:rPr>
              <a:pPr/>
              <a:t>14</a:t>
            </a:fld>
            <a:endParaRPr lang="sv-SE">
              <a:solidFill>
                <a:prstClr val="black">
                  <a:tint val="75000"/>
                </a:prstClr>
              </a:solidFill>
            </a:endParaRPr>
          </a:p>
        </p:txBody>
      </p:sp>
      <p:sp>
        <p:nvSpPr>
          <p:cNvPr id="5" name="Rubrik 1"/>
          <p:cNvSpPr txBox="1">
            <a:spLocks/>
          </p:cNvSpPr>
          <p:nvPr/>
        </p:nvSpPr>
        <p:spPr>
          <a:xfrm>
            <a:off x="251520" y="764704"/>
            <a:ext cx="8229600"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lumMod val="50000"/>
                    <a:lumOff val="50000"/>
                  </a:schemeClr>
                </a:solidFill>
                <a:latin typeface="+mj-lt"/>
                <a:ea typeface="+mj-ea"/>
                <a:cs typeface="+mj-cs"/>
              </a:defRPr>
            </a:lvl1pPr>
          </a:lstStyle>
          <a:p>
            <a:r>
              <a:rPr lang="sv-SE" dirty="0"/>
              <a:t>Sök jobb med hjälp av </a:t>
            </a:r>
            <a:br>
              <a:rPr lang="sv-SE" dirty="0"/>
            </a:br>
            <a:r>
              <a:rPr lang="sv-SE" dirty="0"/>
              <a:t>sociala medier</a:t>
            </a:r>
            <a:br>
              <a:rPr lang="sv-SE" dirty="0"/>
            </a:br>
            <a:endParaRPr lang="sv-SE" dirty="0"/>
          </a:p>
        </p:txBody>
      </p:sp>
    </p:spTree>
    <p:extLst>
      <p:ext uri="{BB962C8B-B14F-4D97-AF65-F5344CB8AC3E}">
        <p14:creationId xmlns:p14="http://schemas.microsoft.com/office/powerpoint/2010/main" val="2602417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0528" y="274638"/>
            <a:ext cx="10225136" cy="1282154"/>
          </a:xfrm>
        </p:spPr>
        <p:txBody>
          <a:bodyPr>
            <a:normAutofit/>
          </a:bodyPr>
          <a:lstStyle/>
          <a:p>
            <a:r>
              <a:rPr lang="sv-SE" dirty="0"/>
              <a:t>Exempel på </a:t>
            </a:r>
            <a:r>
              <a:rPr lang="sv-SE" dirty="0">
                <a:latin typeface="Verdana" pitchFamily="34" charset="0"/>
                <a:ea typeface="Verdana" pitchFamily="34" charset="0"/>
                <a:cs typeface="Verdana" pitchFamily="34" charset="0"/>
              </a:rPr>
              <a:t>befintliga nätverk</a:t>
            </a:r>
            <a:endParaRPr lang="sv-SE" dirty="0"/>
          </a:p>
        </p:txBody>
      </p:sp>
      <p:sp>
        <p:nvSpPr>
          <p:cNvPr id="8" name="Platshållare för bildnummer 7"/>
          <p:cNvSpPr>
            <a:spLocks noGrp="1"/>
          </p:cNvSpPr>
          <p:nvPr>
            <p:ph type="sldNum" sz="quarter" idx="12"/>
          </p:nvPr>
        </p:nvSpPr>
        <p:spPr/>
        <p:txBody>
          <a:bodyPr/>
          <a:lstStyle/>
          <a:p>
            <a:fld id="{EA97C922-1FEF-4CC5-A52B-6E7CAF9CABD5}" type="slidenum">
              <a:rPr lang="sv-SE" smtClean="0">
                <a:solidFill>
                  <a:prstClr val="black">
                    <a:tint val="75000"/>
                  </a:prstClr>
                </a:solidFill>
              </a:rPr>
              <a:pPr/>
              <a:t>15</a:t>
            </a:fld>
            <a:endParaRPr lang="sv-SE">
              <a:solidFill>
                <a:prstClr val="black">
                  <a:tint val="75000"/>
                </a:prstClr>
              </a:solidFill>
            </a:endParaRPr>
          </a:p>
        </p:txBody>
      </p:sp>
      <p:pic>
        <p:nvPicPr>
          <p:cNvPr id="4" name="Picture 6" descr="http://t1.gstatic.com/images?q=tbn:ANd9GcQh_XEbjAwSMfrnWbdCcn24973Qd6ye85Ln7yGtVuwhq7_T4iRmf1BEDdqwFw"/>
          <p:cNvPicPr>
            <a:picLocks noChangeAspect="1" noChangeArrowheads="1"/>
          </p:cNvPicPr>
          <p:nvPr/>
        </p:nvPicPr>
        <p:blipFill>
          <a:blip r:embed="rId3" cstate="print"/>
          <a:srcRect/>
          <a:stretch>
            <a:fillRect/>
          </a:stretch>
        </p:blipFill>
        <p:spPr bwMode="auto">
          <a:xfrm>
            <a:off x="1907282" y="2875781"/>
            <a:ext cx="1057275" cy="1057275"/>
          </a:xfrm>
          <a:prstGeom prst="rect">
            <a:avLst/>
          </a:prstGeom>
          <a:noFill/>
          <a:ln w="9525">
            <a:noFill/>
            <a:miter lim="800000"/>
            <a:headEnd/>
            <a:tailEnd/>
          </a:ln>
        </p:spPr>
      </p:pic>
      <p:pic>
        <p:nvPicPr>
          <p:cNvPr id="5" name="Picture 8" descr="http://t0.gstatic.com/images?q=tbn:ANd9GcQFvWpq-xxrmYCTvdLbBEV2TzaQFU8FmsQMPT_U6VFnAnD0WjdesoTiZ69QqA"/>
          <p:cNvPicPr>
            <a:picLocks noChangeAspect="1" noChangeArrowheads="1"/>
          </p:cNvPicPr>
          <p:nvPr/>
        </p:nvPicPr>
        <p:blipFill>
          <a:blip r:embed="rId4" cstate="print"/>
          <a:srcRect/>
          <a:stretch>
            <a:fillRect/>
          </a:stretch>
        </p:blipFill>
        <p:spPr bwMode="auto">
          <a:xfrm>
            <a:off x="3347144" y="2853953"/>
            <a:ext cx="1076325" cy="1076325"/>
          </a:xfrm>
          <a:prstGeom prst="rect">
            <a:avLst/>
          </a:prstGeom>
          <a:noFill/>
          <a:ln w="9525">
            <a:noFill/>
            <a:miter lim="800000"/>
            <a:headEnd/>
            <a:tailEnd/>
          </a:ln>
        </p:spPr>
      </p:pic>
      <p:pic>
        <p:nvPicPr>
          <p:cNvPr id="6" name="Picture 10" descr="http://t1.gstatic.com/images?q=tbn:ANd9GcSvJZCJr09qYvvF3agk3SdXy2yCVMs28t2nhU94sUtUHX_VBT1B"/>
          <p:cNvPicPr>
            <a:picLocks noChangeAspect="1" noChangeArrowheads="1"/>
          </p:cNvPicPr>
          <p:nvPr/>
        </p:nvPicPr>
        <p:blipFill>
          <a:blip r:embed="rId5" cstate="print"/>
          <a:srcRect/>
          <a:stretch>
            <a:fillRect/>
          </a:stretch>
        </p:blipFill>
        <p:spPr bwMode="auto">
          <a:xfrm>
            <a:off x="4860032" y="2780928"/>
            <a:ext cx="3667125" cy="1247775"/>
          </a:xfrm>
          <a:prstGeom prst="rect">
            <a:avLst/>
          </a:prstGeom>
          <a:noFill/>
          <a:ln w="9525">
            <a:noFill/>
            <a:miter lim="800000"/>
            <a:headEnd/>
            <a:tailEnd/>
          </a:ln>
        </p:spPr>
      </p:pic>
      <p:pic>
        <p:nvPicPr>
          <p:cNvPr id="7" name="Picture 12" descr="http://t0.gstatic.com/images?q=tbn:ANd9GcQXTWojaPHDl37PiWUT3V4MNXmBCrOockXhPalxnLGWQ1u7SqFG-TUglfiD"/>
          <p:cNvPicPr>
            <a:picLocks noChangeAspect="1" noChangeArrowheads="1"/>
          </p:cNvPicPr>
          <p:nvPr/>
        </p:nvPicPr>
        <p:blipFill>
          <a:blip r:embed="rId6" cstate="print"/>
          <a:srcRect/>
          <a:stretch>
            <a:fillRect/>
          </a:stretch>
        </p:blipFill>
        <p:spPr bwMode="auto">
          <a:xfrm>
            <a:off x="611882" y="2853953"/>
            <a:ext cx="1057275" cy="1057275"/>
          </a:xfrm>
          <a:prstGeom prst="rect">
            <a:avLst/>
          </a:prstGeom>
          <a:noFill/>
          <a:ln w="9525">
            <a:noFill/>
            <a:miter lim="800000"/>
            <a:headEnd/>
            <a:tailEnd/>
          </a:ln>
        </p:spPr>
      </p:pic>
      <p:sp>
        <p:nvSpPr>
          <p:cNvPr id="3" name="Rektangel 2"/>
          <p:cNvSpPr/>
          <p:nvPr/>
        </p:nvSpPr>
        <p:spPr>
          <a:xfrm>
            <a:off x="323528" y="1997839"/>
            <a:ext cx="8820471" cy="1200329"/>
          </a:xfrm>
          <a:prstGeom prst="rect">
            <a:avLst/>
          </a:prstGeom>
        </p:spPr>
        <p:txBody>
          <a:bodyPr wrap="square">
            <a:spAutoFit/>
          </a:bodyPr>
          <a:lstStyle/>
          <a:p>
            <a:endParaRPr lang="sv-SE" dirty="0"/>
          </a:p>
          <a:p>
            <a:endParaRPr lang="sv-SE" dirty="0"/>
          </a:p>
          <a:p>
            <a:endParaRPr lang="sv-SE" dirty="0"/>
          </a:p>
          <a:p>
            <a:endParaRPr lang="sv-SE" dirty="0"/>
          </a:p>
        </p:txBody>
      </p:sp>
      <p:pic>
        <p:nvPicPr>
          <p:cNvPr id="2050" name="Picture 2" descr="C:\Users\cindlars\Desktop\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640" y="4437112"/>
            <a:ext cx="6552727"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79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Diskutera!</a:t>
            </a:r>
          </a:p>
        </p:txBody>
      </p:sp>
      <p:sp>
        <p:nvSpPr>
          <p:cNvPr id="8" name="Platshållare för bildnummer 7"/>
          <p:cNvSpPr>
            <a:spLocks noGrp="1"/>
          </p:cNvSpPr>
          <p:nvPr>
            <p:ph type="sldNum" sz="quarter" idx="12"/>
          </p:nvPr>
        </p:nvSpPr>
        <p:spPr/>
        <p:txBody>
          <a:bodyPr/>
          <a:lstStyle/>
          <a:p>
            <a:fld id="{EA97C922-1FEF-4CC5-A52B-6E7CAF9CABD5}" type="slidenum">
              <a:rPr lang="sv-SE" smtClean="0">
                <a:solidFill>
                  <a:prstClr val="black">
                    <a:tint val="75000"/>
                  </a:prstClr>
                </a:solidFill>
              </a:rPr>
              <a:pPr/>
              <a:t>16</a:t>
            </a:fld>
            <a:endParaRPr lang="sv-SE">
              <a:solidFill>
                <a:prstClr val="black">
                  <a:tint val="75000"/>
                </a:prstClr>
              </a:solidFill>
            </a:endParaRPr>
          </a:p>
        </p:txBody>
      </p:sp>
      <p:pic>
        <p:nvPicPr>
          <p:cNvPr id="4" name="Picture 6" descr="http://t1.gstatic.com/images?q=tbn:ANd9GcQh_XEbjAwSMfrnWbdCcn24973Qd6ye85Ln7yGtVuwhq7_T4iRmf1BEDdqwFw"/>
          <p:cNvPicPr>
            <a:picLocks noChangeAspect="1" noChangeArrowheads="1"/>
          </p:cNvPicPr>
          <p:nvPr/>
        </p:nvPicPr>
        <p:blipFill>
          <a:blip r:embed="rId3" cstate="print"/>
          <a:srcRect/>
          <a:stretch>
            <a:fillRect/>
          </a:stretch>
        </p:blipFill>
        <p:spPr bwMode="auto">
          <a:xfrm>
            <a:off x="1907282" y="2925390"/>
            <a:ext cx="1057275" cy="1057275"/>
          </a:xfrm>
          <a:prstGeom prst="rect">
            <a:avLst/>
          </a:prstGeom>
          <a:noFill/>
          <a:ln w="9525">
            <a:noFill/>
            <a:miter lim="800000"/>
            <a:headEnd/>
            <a:tailEnd/>
          </a:ln>
        </p:spPr>
      </p:pic>
      <p:pic>
        <p:nvPicPr>
          <p:cNvPr id="5" name="Picture 8" descr="http://t0.gstatic.com/images?q=tbn:ANd9GcQFvWpq-xxrmYCTvdLbBEV2TzaQFU8FmsQMPT_U6VFnAnD0WjdesoTiZ69QqA"/>
          <p:cNvPicPr>
            <a:picLocks noChangeAspect="1" noChangeArrowheads="1"/>
          </p:cNvPicPr>
          <p:nvPr/>
        </p:nvPicPr>
        <p:blipFill>
          <a:blip r:embed="rId4" cstate="print"/>
          <a:srcRect/>
          <a:stretch>
            <a:fillRect/>
          </a:stretch>
        </p:blipFill>
        <p:spPr bwMode="auto">
          <a:xfrm>
            <a:off x="3347144" y="2853953"/>
            <a:ext cx="1076325" cy="1076325"/>
          </a:xfrm>
          <a:prstGeom prst="rect">
            <a:avLst/>
          </a:prstGeom>
          <a:noFill/>
          <a:ln w="9525">
            <a:noFill/>
            <a:miter lim="800000"/>
            <a:headEnd/>
            <a:tailEnd/>
          </a:ln>
        </p:spPr>
      </p:pic>
      <p:pic>
        <p:nvPicPr>
          <p:cNvPr id="6" name="Picture 10" descr="http://t1.gstatic.com/images?q=tbn:ANd9GcSvJZCJr09qYvvF3agk3SdXy2yCVMs28t2nhU94sUtUHX_VBT1B"/>
          <p:cNvPicPr>
            <a:picLocks noChangeAspect="1" noChangeArrowheads="1"/>
          </p:cNvPicPr>
          <p:nvPr/>
        </p:nvPicPr>
        <p:blipFill>
          <a:blip r:embed="rId5" cstate="print"/>
          <a:srcRect/>
          <a:stretch>
            <a:fillRect/>
          </a:stretch>
        </p:blipFill>
        <p:spPr bwMode="auto">
          <a:xfrm>
            <a:off x="4860032" y="2780928"/>
            <a:ext cx="3667125" cy="1247775"/>
          </a:xfrm>
          <a:prstGeom prst="rect">
            <a:avLst/>
          </a:prstGeom>
          <a:noFill/>
          <a:ln w="9525">
            <a:noFill/>
            <a:miter lim="800000"/>
            <a:headEnd/>
            <a:tailEnd/>
          </a:ln>
        </p:spPr>
      </p:pic>
      <p:pic>
        <p:nvPicPr>
          <p:cNvPr id="7" name="Picture 12" descr="http://t0.gstatic.com/images?q=tbn:ANd9GcQXTWojaPHDl37PiWUT3V4MNXmBCrOockXhPalxnLGWQ1u7SqFG-TUglfiD"/>
          <p:cNvPicPr>
            <a:picLocks noChangeAspect="1" noChangeArrowheads="1"/>
          </p:cNvPicPr>
          <p:nvPr/>
        </p:nvPicPr>
        <p:blipFill>
          <a:blip r:embed="rId6" cstate="print"/>
          <a:srcRect/>
          <a:stretch>
            <a:fillRect/>
          </a:stretch>
        </p:blipFill>
        <p:spPr bwMode="auto">
          <a:xfrm>
            <a:off x="611882" y="2853953"/>
            <a:ext cx="1057275" cy="1057275"/>
          </a:xfrm>
          <a:prstGeom prst="rect">
            <a:avLst/>
          </a:prstGeom>
          <a:noFill/>
          <a:ln w="9525">
            <a:noFill/>
            <a:miter lim="800000"/>
            <a:headEnd/>
            <a:tailEnd/>
          </a:ln>
        </p:spPr>
      </p:pic>
      <p:pic>
        <p:nvPicPr>
          <p:cNvPr id="1026" name="Picture 2" descr="C:\Users\cindlars\Desktop\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19" y="4581127"/>
            <a:ext cx="4658643" cy="1195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14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Exempel på hur du söker jobb och praktik via sociala medier!</a:t>
            </a:r>
          </a:p>
        </p:txBody>
      </p:sp>
      <p:sp>
        <p:nvSpPr>
          <p:cNvPr id="8" name="Platshållare för bildnummer 7"/>
          <p:cNvSpPr>
            <a:spLocks noGrp="1"/>
          </p:cNvSpPr>
          <p:nvPr>
            <p:ph type="sldNum" sz="quarter" idx="12"/>
          </p:nvPr>
        </p:nvSpPr>
        <p:spPr/>
        <p:txBody>
          <a:bodyPr/>
          <a:lstStyle/>
          <a:p>
            <a:fld id="{EA97C922-1FEF-4CC5-A52B-6E7CAF9CABD5}" type="slidenum">
              <a:rPr lang="sv-SE" smtClean="0">
                <a:solidFill>
                  <a:prstClr val="black">
                    <a:tint val="75000"/>
                  </a:prstClr>
                </a:solidFill>
              </a:rPr>
              <a:pPr/>
              <a:t>17</a:t>
            </a:fld>
            <a:endParaRPr lang="sv-SE">
              <a:solidFill>
                <a:prstClr val="black">
                  <a:tint val="75000"/>
                </a:prstClr>
              </a:solidFill>
            </a:endParaRPr>
          </a:p>
        </p:txBody>
      </p:sp>
      <p:pic>
        <p:nvPicPr>
          <p:cNvPr id="4" name="Picture 6" descr="http://t1.gstatic.com/images?q=tbn:ANd9GcQh_XEbjAwSMfrnWbdCcn24973Qd6ye85Ln7yGtVuwhq7_T4iRmf1BEDdqwFw"/>
          <p:cNvPicPr>
            <a:picLocks noChangeAspect="1" noChangeArrowheads="1"/>
          </p:cNvPicPr>
          <p:nvPr/>
        </p:nvPicPr>
        <p:blipFill>
          <a:blip r:embed="rId3" cstate="print"/>
          <a:srcRect/>
          <a:stretch>
            <a:fillRect/>
          </a:stretch>
        </p:blipFill>
        <p:spPr bwMode="auto">
          <a:xfrm>
            <a:off x="4067944" y="5094238"/>
            <a:ext cx="567010" cy="567010"/>
          </a:xfrm>
          <a:prstGeom prst="rect">
            <a:avLst/>
          </a:prstGeom>
          <a:noFill/>
          <a:ln w="9525">
            <a:noFill/>
            <a:miter lim="800000"/>
            <a:headEnd/>
            <a:tailEnd/>
          </a:ln>
        </p:spPr>
      </p:pic>
      <p:pic>
        <p:nvPicPr>
          <p:cNvPr id="5" name="Picture 8" descr="http://t0.gstatic.com/images?q=tbn:ANd9GcQFvWpq-xxrmYCTvdLbBEV2TzaQFU8FmsQMPT_U6VFnAnD0WjdesoTiZ69QqA"/>
          <p:cNvPicPr>
            <a:picLocks noChangeAspect="1" noChangeArrowheads="1"/>
          </p:cNvPicPr>
          <p:nvPr/>
        </p:nvPicPr>
        <p:blipFill>
          <a:blip r:embed="rId4" cstate="print"/>
          <a:srcRect/>
          <a:stretch>
            <a:fillRect/>
          </a:stretch>
        </p:blipFill>
        <p:spPr bwMode="auto">
          <a:xfrm>
            <a:off x="5076056" y="5084021"/>
            <a:ext cx="577227" cy="577227"/>
          </a:xfrm>
          <a:prstGeom prst="rect">
            <a:avLst/>
          </a:prstGeom>
          <a:noFill/>
          <a:ln w="9525">
            <a:noFill/>
            <a:miter lim="800000"/>
            <a:headEnd/>
            <a:tailEnd/>
          </a:ln>
        </p:spPr>
      </p:pic>
      <p:pic>
        <p:nvPicPr>
          <p:cNvPr id="6" name="Picture 10" descr="http://t1.gstatic.com/images?q=tbn:ANd9GcSvJZCJr09qYvvF3agk3SdXy2yCVMs28t2nhU94sUtUHX_VBT1B"/>
          <p:cNvPicPr>
            <a:picLocks noChangeAspect="1" noChangeArrowheads="1"/>
          </p:cNvPicPr>
          <p:nvPr/>
        </p:nvPicPr>
        <p:blipFill>
          <a:blip r:embed="rId5" cstate="print"/>
          <a:srcRect/>
          <a:stretch>
            <a:fillRect/>
          </a:stretch>
        </p:blipFill>
        <p:spPr bwMode="auto">
          <a:xfrm>
            <a:off x="6084168" y="5064082"/>
            <a:ext cx="1966657" cy="669174"/>
          </a:xfrm>
          <a:prstGeom prst="rect">
            <a:avLst/>
          </a:prstGeom>
          <a:noFill/>
          <a:ln w="9525">
            <a:noFill/>
            <a:miter lim="800000"/>
            <a:headEnd/>
            <a:tailEnd/>
          </a:ln>
        </p:spPr>
      </p:pic>
      <p:pic>
        <p:nvPicPr>
          <p:cNvPr id="7" name="Picture 12" descr="http://t0.gstatic.com/images?q=tbn:ANd9GcQXTWojaPHDl37PiWUT3V4MNXmBCrOockXhPalxnLGWQ1u7SqFG-TUglfiD"/>
          <p:cNvPicPr>
            <a:picLocks noChangeAspect="1" noChangeArrowheads="1"/>
          </p:cNvPicPr>
          <p:nvPr/>
        </p:nvPicPr>
        <p:blipFill>
          <a:blip r:embed="rId6" cstate="print"/>
          <a:srcRect/>
          <a:stretch>
            <a:fillRect/>
          </a:stretch>
        </p:blipFill>
        <p:spPr bwMode="auto">
          <a:xfrm>
            <a:off x="3140894" y="5166246"/>
            <a:ext cx="567010" cy="567010"/>
          </a:xfrm>
          <a:prstGeom prst="rect">
            <a:avLst/>
          </a:prstGeom>
          <a:noFill/>
          <a:ln w="9525">
            <a:noFill/>
            <a:miter lim="800000"/>
            <a:headEnd/>
            <a:tailEnd/>
          </a:ln>
        </p:spPr>
      </p:pic>
      <p:pic>
        <p:nvPicPr>
          <p:cNvPr id="1026" name="Picture 2" descr="C:\Users\cindlars\Desktop\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9422" y="5091964"/>
            <a:ext cx="2498402" cy="641292"/>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p:cNvSpPr txBox="1"/>
          <p:nvPr/>
        </p:nvSpPr>
        <p:spPr>
          <a:xfrm>
            <a:off x="971600" y="2780928"/>
            <a:ext cx="7919378" cy="830997"/>
          </a:xfrm>
          <a:prstGeom prst="rect">
            <a:avLst/>
          </a:prstGeom>
          <a:noFill/>
        </p:spPr>
        <p:txBody>
          <a:bodyPr wrap="square" rtlCol="0">
            <a:spAutoFit/>
          </a:bodyPr>
          <a:lstStyle/>
          <a:p>
            <a:r>
              <a:rPr lang="sv-SE" sz="2400" u="sng" dirty="0">
                <a:hlinkClick r:id="rId8"/>
              </a:rPr>
              <a:t>http://www.youtube.com/watch?v=nTSjaA9dPtU</a:t>
            </a:r>
            <a:endParaRPr lang="sv-SE" sz="2400" dirty="0"/>
          </a:p>
          <a:p>
            <a:endParaRPr lang="sv-SE" sz="2400" dirty="0"/>
          </a:p>
        </p:txBody>
      </p:sp>
    </p:spTree>
    <p:extLst>
      <p:ext uri="{BB962C8B-B14F-4D97-AF65-F5344CB8AC3E}">
        <p14:creationId xmlns:p14="http://schemas.microsoft.com/office/powerpoint/2010/main" val="889860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Lyckad marknadsföring</a:t>
            </a:r>
            <a:br>
              <a:rPr lang="sv-SE" dirty="0"/>
            </a:br>
            <a:r>
              <a:rPr lang="sv-SE" dirty="0"/>
              <a:t>Tänk ”utanför boxen”</a:t>
            </a:r>
          </a:p>
        </p:txBody>
      </p:sp>
      <p:sp>
        <p:nvSpPr>
          <p:cNvPr id="8" name="Platshållare för bildnummer 7"/>
          <p:cNvSpPr>
            <a:spLocks noGrp="1"/>
          </p:cNvSpPr>
          <p:nvPr>
            <p:ph type="sldNum" sz="quarter" idx="12"/>
          </p:nvPr>
        </p:nvSpPr>
        <p:spPr/>
        <p:txBody>
          <a:bodyPr/>
          <a:lstStyle/>
          <a:p>
            <a:fld id="{EA97C922-1FEF-4CC5-A52B-6E7CAF9CABD5}" type="slidenum">
              <a:rPr lang="sv-SE" smtClean="0">
                <a:solidFill>
                  <a:prstClr val="black">
                    <a:tint val="75000"/>
                  </a:prstClr>
                </a:solidFill>
              </a:rPr>
              <a:pPr/>
              <a:t>18</a:t>
            </a:fld>
            <a:endParaRPr lang="sv-SE">
              <a:solidFill>
                <a:prstClr val="black">
                  <a:tint val="75000"/>
                </a:prstClr>
              </a:solidFill>
            </a:endParaRPr>
          </a:p>
        </p:txBody>
      </p:sp>
      <p:sp>
        <p:nvSpPr>
          <p:cNvPr id="9" name="textruta 8"/>
          <p:cNvSpPr txBox="1"/>
          <p:nvPr/>
        </p:nvSpPr>
        <p:spPr>
          <a:xfrm>
            <a:off x="3102327" y="4581128"/>
            <a:ext cx="3370282" cy="984885"/>
          </a:xfrm>
          <a:prstGeom prst="rect">
            <a:avLst/>
          </a:prstGeom>
          <a:noFill/>
        </p:spPr>
        <p:txBody>
          <a:bodyPr wrap="none" rtlCol="0">
            <a:spAutoFit/>
          </a:bodyPr>
          <a:lstStyle/>
          <a:p>
            <a:r>
              <a:rPr lang="sv-SE" sz="2000" b="1" dirty="0"/>
              <a:t>Linus sökte jobb med skylt </a:t>
            </a:r>
            <a:endParaRPr lang="sv-SE" sz="2000" dirty="0"/>
          </a:p>
          <a:p>
            <a:r>
              <a:rPr lang="sv-SE" sz="2000" b="1" dirty="0"/>
              <a:t>– och lyckades</a:t>
            </a:r>
            <a:endParaRPr lang="sv-SE" sz="2000" dirty="0"/>
          </a:p>
          <a:p>
            <a:endParaRPr lang="sv-SE" dirty="0"/>
          </a:p>
        </p:txBody>
      </p:sp>
      <p:pic>
        <p:nvPicPr>
          <p:cNvPr id="11" name="Bildobjekt 10" descr="http://gfx1.aftonbladet-cdn.se/image/12024691/145/normal/79997a42855f8/linus2">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357562" y="1916832"/>
            <a:ext cx="2428875" cy="2395220"/>
          </a:xfrm>
          <a:prstGeom prst="rect">
            <a:avLst/>
          </a:prstGeom>
          <a:noFill/>
          <a:ln>
            <a:noFill/>
          </a:ln>
        </p:spPr>
      </p:pic>
    </p:spTree>
    <p:extLst>
      <p:ext uri="{BB962C8B-B14F-4D97-AF65-F5344CB8AC3E}">
        <p14:creationId xmlns:p14="http://schemas.microsoft.com/office/powerpoint/2010/main" val="513380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Uppgift!</a:t>
            </a:r>
            <a:br>
              <a:rPr lang="sv-SE" dirty="0"/>
            </a:br>
            <a:r>
              <a:rPr lang="sv-SE" dirty="0"/>
              <a:t>Tänk ”utanför boxen”</a:t>
            </a:r>
          </a:p>
        </p:txBody>
      </p:sp>
      <p:sp>
        <p:nvSpPr>
          <p:cNvPr id="8" name="Platshållare för bildnummer 7"/>
          <p:cNvSpPr>
            <a:spLocks noGrp="1"/>
          </p:cNvSpPr>
          <p:nvPr>
            <p:ph type="sldNum" sz="quarter" idx="12"/>
          </p:nvPr>
        </p:nvSpPr>
        <p:spPr/>
        <p:txBody>
          <a:bodyPr/>
          <a:lstStyle/>
          <a:p>
            <a:fld id="{EA97C922-1FEF-4CC5-A52B-6E7CAF9CABD5}" type="slidenum">
              <a:rPr lang="sv-SE" smtClean="0">
                <a:solidFill>
                  <a:prstClr val="black">
                    <a:tint val="75000"/>
                  </a:prstClr>
                </a:solidFill>
              </a:rPr>
              <a:pPr/>
              <a:t>19</a:t>
            </a:fld>
            <a:endParaRPr lang="sv-SE">
              <a:solidFill>
                <a:prstClr val="black">
                  <a:tint val="75000"/>
                </a:prstClr>
              </a:solidFill>
            </a:endParaRPr>
          </a:p>
        </p:txBody>
      </p:sp>
      <p:sp>
        <p:nvSpPr>
          <p:cNvPr id="9" name="textruta 8"/>
          <p:cNvSpPr txBox="1"/>
          <p:nvPr/>
        </p:nvSpPr>
        <p:spPr>
          <a:xfrm>
            <a:off x="1259632" y="5128156"/>
            <a:ext cx="6841168" cy="677108"/>
          </a:xfrm>
          <a:prstGeom prst="rect">
            <a:avLst/>
          </a:prstGeom>
          <a:noFill/>
        </p:spPr>
        <p:txBody>
          <a:bodyPr wrap="none" rtlCol="0">
            <a:spAutoFit/>
          </a:bodyPr>
          <a:lstStyle/>
          <a:p>
            <a:r>
              <a:rPr lang="sv-SE" sz="2000" b="1" dirty="0"/>
              <a:t>Hur kan NI söka jobb – genom att tänka ”utanför boxen”?</a:t>
            </a:r>
            <a:endParaRPr lang="sv-SE" sz="2000" dirty="0"/>
          </a:p>
          <a:p>
            <a:endParaRPr lang="sv-SE" dirty="0"/>
          </a:p>
        </p:txBody>
      </p:sp>
      <p:pic>
        <p:nvPicPr>
          <p:cNvPr id="11" name="Bildobjekt 10" descr="http://gfx1.aftonbladet-cdn.se/image/12024691/145/normal/79997a42855f8/linus2">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357562" y="2473940"/>
            <a:ext cx="2428875" cy="2395220"/>
          </a:xfrm>
          <a:prstGeom prst="rect">
            <a:avLst/>
          </a:prstGeom>
          <a:noFill/>
          <a:ln>
            <a:noFill/>
          </a:ln>
        </p:spPr>
      </p:pic>
      <p:sp>
        <p:nvSpPr>
          <p:cNvPr id="4" name="Oval 3"/>
          <p:cNvSpPr/>
          <p:nvPr/>
        </p:nvSpPr>
        <p:spPr>
          <a:xfrm rot="2081353">
            <a:off x="6156176" y="2560134"/>
            <a:ext cx="2448272" cy="1197610"/>
          </a:xfrm>
          <a:prstGeom prst="wedgeEllipseCallout">
            <a:avLst>
              <a:gd name="adj1" fmla="val -49811"/>
              <a:gd name="adj2" fmla="val 875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a:t>GE ALDRIG UPP!</a:t>
            </a:r>
          </a:p>
        </p:txBody>
      </p:sp>
    </p:spTree>
    <p:extLst>
      <p:ext uri="{BB962C8B-B14F-4D97-AF65-F5344CB8AC3E}">
        <p14:creationId xmlns:p14="http://schemas.microsoft.com/office/powerpoint/2010/main" val="28223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Ropa!</a:t>
            </a:r>
          </a:p>
        </p:txBody>
      </p:sp>
      <p:sp>
        <p:nvSpPr>
          <p:cNvPr id="3" name="Platshållare för innehåll 2"/>
          <p:cNvSpPr>
            <a:spLocks noGrp="1"/>
          </p:cNvSpPr>
          <p:nvPr>
            <p:ph idx="1"/>
          </p:nvPr>
        </p:nvSpPr>
        <p:spPr/>
        <p:txBody>
          <a:bodyPr/>
          <a:lstStyle/>
          <a:p>
            <a:r>
              <a:rPr lang="sv-SE" dirty="0"/>
              <a:t>Ja, ordet REKLAM betyder ”ropa”…</a:t>
            </a:r>
          </a:p>
          <a:p>
            <a:endParaRPr lang="sv-SE" dirty="0"/>
          </a:p>
          <a:p>
            <a:r>
              <a:rPr lang="sv-SE" dirty="0"/>
              <a:t>Hur ska jag på </a:t>
            </a:r>
            <a:r>
              <a:rPr lang="sv-SE" i="1" dirty="0"/>
              <a:t>mitt sätt </a:t>
            </a:r>
            <a:r>
              <a:rPr lang="sv-SE" dirty="0"/>
              <a:t>”ropa ut” och</a:t>
            </a:r>
            <a:br>
              <a:rPr lang="sv-SE" dirty="0"/>
            </a:br>
            <a:r>
              <a:rPr lang="sv-SE" dirty="0"/>
              <a:t>Visa mig?</a:t>
            </a:r>
          </a:p>
          <a:p>
            <a:r>
              <a:rPr lang="sv-SE" dirty="0"/>
              <a:t>Hur gör andra?</a:t>
            </a:r>
          </a:p>
          <a:p>
            <a:endParaRPr lang="sv-SE" dirty="0"/>
          </a:p>
          <a:p>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pPr/>
              <a:t>2</a:t>
            </a:fld>
            <a:endParaRPr lang="sv-SE"/>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724128" y="1816692"/>
            <a:ext cx="2664296" cy="4660307"/>
          </a:xfrm>
          <a:prstGeom prst="rect">
            <a:avLst/>
          </a:prstGeom>
        </p:spPr>
      </p:pic>
    </p:spTree>
    <p:extLst>
      <p:ext uri="{BB962C8B-B14F-4D97-AF65-F5344CB8AC3E}">
        <p14:creationId xmlns:p14="http://schemas.microsoft.com/office/powerpoint/2010/main" val="4004338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Exempel</a:t>
            </a:r>
            <a:br>
              <a:rPr lang="sv-SE" dirty="0"/>
            </a:br>
            <a:r>
              <a:rPr lang="sv-SE" dirty="0"/>
              <a:t>Tänk ”utanför boxen”</a:t>
            </a:r>
          </a:p>
        </p:txBody>
      </p:sp>
      <p:sp>
        <p:nvSpPr>
          <p:cNvPr id="8" name="Platshållare för bildnummer 7"/>
          <p:cNvSpPr>
            <a:spLocks noGrp="1"/>
          </p:cNvSpPr>
          <p:nvPr>
            <p:ph type="sldNum" sz="quarter" idx="12"/>
          </p:nvPr>
        </p:nvSpPr>
        <p:spPr/>
        <p:txBody>
          <a:bodyPr/>
          <a:lstStyle/>
          <a:p>
            <a:fld id="{EA97C922-1FEF-4CC5-A52B-6E7CAF9CABD5}" type="slidenum">
              <a:rPr lang="sv-SE" smtClean="0">
                <a:solidFill>
                  <a:prstClr val="black">
                    <a:tint val="75000"/>
                  </a:prstClr>
                </a:solidFill>
              </a:rPr>
              <a:pPr/>
              <a:t>20</a:t>
            </a:fld>
            <a:endParaRPr lang="sv-SE">
              <a:solidFill>
                <a:prstClr val="black">
                  <a:tint val="75000"/>
                </a:prstClr>
              </a:solidFill>
            </a:endParaRPr>
          </a:p>
        </p:txBody>
      </p:sp>
      <p:sp>
        <p:nvSpPr>
          <p:cNvPr id="9" name="textruta 8"/>
          <p:cNvSpPr txBox="1"/>
          <p:nvPr/>
        </p:nvSpPr>
        <p:spPr>
          <a:xfrm>
            <a:off x="1980559" y="4437112"/>
            <a:ext cx="5039713" cy="677108"/>
          </a:xfrm>
          <a:prstGeom prst="rect">
            <a:avLst/>
          </a:prstGeom>
          <a:noFill/>
        </p:spPr>
        <p:txBody>
          <a:bodyPr wrap="none" rtlCol="0">
            <a:spAutoFit/>
          </a:bodyPr>
          <a:lstStyle/>
          <a:p>
            <a:r>
              <a:rPr lang="sv-SE" sz="2000" b="1" dirty="0"/>
              <a:t>Anna sökte jobb med hjälp av denna film!</a:t>
            </a:r>
            <a:endParaRPr lang="sv-SE" sz="2000" dirty="0"/>
          </a:p>
          <a:p>
            <a:endParaRPr lang="sv-SE" dirty="0"/>
          </a:p>
        </p:txBody>
      </p:sp>
      <p:sp>
        <p:nvSpPr>
          <p:cNvPr id="3" name="textruta 2"/>
          <p:cNvSpPr txBox="1"/>
          <p:nvPr/>
        </p:nvSpPr>
        <p:spPr>
          <a:xfrm>
            <a:off x="1916311" y="2636912"/>
            <a:ext cx="5103961" cy="646331"/>
          </a:xfrm>
          <a:prstGeom prst="rect">
            <a:avLst/>
          </a:prstGeom>
          <a:noFill/>
        </p:spPr>
        <p:txBody>
          <a:bodyPr wrap="none" rtlCol="0">
            <a:spAutoFit/>
          </a:bodyPr>
          <a:lstStyle/>
          <a:p>
            <a:r>
              <a:rPr lang="sv-SE" u="sng" dirty="0">
                <a:hlinkClick r:id="rId3"/>
              </a:rPr>
              <a:t>http://www.youtube.com/watch?v=8BhUnpGyl_4</a:t>
            </a:r>
            <a:endParaRPr lang="sv-SE" dirty="0"/>
          </a:p>
          <a:p>
            <a:endParaRPr lang="sv-SE" dirty="0"/>
          </a:p>
        </p:txBody>
      </p:sp>
    </p:spTree>
    <p:extLst>
      <p:ext uri="{BB962C8B-B14F-4D97-AF65-F5344CB8AC3E}">
        <p14:creationId xmlns:p14="http://schemas.microsoft.com/office/powerpoint/2010/main" val="2476058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SKoZjE7hT0-6xPw7tTwhfs8l2Ppug2JrdBTgGLfsl_L2oENkdlMw"/>
          <p:cNvPicPr>
            <a:picLocks noChangeAspect="1" noChangeArrowheads="1"/>
          </p:cNvPicPr>
          <p:nvPr/>
        </p:nvPicPr>
        <p:blipFill>
          <a:blip r:embed="rId3" cstate="print"/>
          <a:stretch>
            <a:fillRect/>
          </a:stretch>
        </p:blipFill>
        <p:spPr bwMode="auto">
          <a:xfrm>
            <a:off x="3131840" y="1772816"/>
            <a:ext cx="2736304" cy="4111932"/>
          </a:xfrm>
          <a:prstGeom prst="rect">
            <a:avLst/>
          </a:prstGeom>
          <a:noFill/>
          <a:ln>
            <a:noFill/>
          </a:ln>
        </p:spPr>
      </p:pic>
      <p:sp>
        <p:nvSpPr>
          <p:cNvPr id="5" name="Rubrik 4"/>
          <p:cNvSpPr>
            <a:spLocks noGrp="1"/>
          </p:cNvSpPr>
          <p:nvPr>
            <p:ph type="title"/>
          </p:nvPr>
        </p:nvSpPr>
        <p:spPr/>
        <p:txBody>
          <a:bodyPr/>
          <a:lstStyle/>
          <a:p>
            <a:r>
              <a:rPr lang="sv-SE" dirty="0"/>
              <a:t>Forts. Personlig Uppgift</a:t>
            </a:r>
          </a:p>
        </p:txBody>
      </p:sp>
      <p:sp>
        <p:nvSpPr>
          <p:cNvPr id="6" name="Platshållare för bildnummer 5"/>
          <p:cNvSpPr>
            <a:spLocks noGrp="1"/>
          </p:cNvSpPr>
          <p:nvPr>
            <p:ph type="sldNum" sz="quarter" idx="12"/>
          </p:nvPr>
        </p:nvSpPr>
        <p:spPr/>
        <p:txBody>
          <a:bodyPr/>
          <a:lstStyle/>
          <a:p>
            <a:fld id="{EA97C922-1FEF-4CC5-A52B-6E7CAF9CABD5}" type="slidenum">
              <a:rPr lang="sv-SE" smtClean="0"/>
              <a:pPr/>
              <a:t>21</a:t>
            </a:fld>
            <a:endParaRPr lang="sv-S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a:latin typeface="Verdana" pitchFamily="34" charset="0"/>
              </a:rPr>
              <a:t>Att bygga varumärke</a:t>
            </a:r>
            <a:endParaRPr lang="sv-SE" dirty="0"/>
          </a:p>
        </p:txBody>
      </p:sp>
      <p:sp>
        <p:nvSpPr>
          <p:cNvPr id="14" name="Platshållare för bildnummer 13"/>
          <p:cNvSpPr>
            <a:spLocks noGrp="1"/>
          </p:cNvSpPr>
          <p:nvPr>
            <p:ph type="sldNum" sz="quarter" idx="12"/>
          </p:nvPr>
        </p:nvSpPr>
        <p:spPr/>
        <p:txBody>
          <a:bodyPr/>
          <a:lstStyle/>
          <a:p>
            <a:fld id="{EA97C922-1FEF-4CC5-A52B-6E7CAF9CABD5}" type="slidenum">
              <a:rPr lang="sv-SE" smtClean="0"/>
              <a:pPr/>
              <a:t>3</a:t>
            </a:fld>
            <a:endParaRPr lang="sv-SE"/>
          </a:p>
        </p:txBody>
      </p:sp>
      <p:pic>
        <p:nvPicPr>
          <p:cNvPr id="6" name="Picture 9" descr="http://www.logodesignlove.com/images/simple-logos/nike-logo.gif"/>
          <p:cNvPicPr>
            <a:picLocks noChangeAspect="1" noChangeArrowheads="1"/>
          </p:cNvPicPr>
          <p:nvPr/>
        </p:nvPicPr>
        <p:blipFill>
          <a:blip r:embed="rId3" cstate="print"/>
          <a:srcRect/>
          <a:stretch>
            <a:fillRect/>
          </a:stretch>
        </p:blipFill>
        <p:spPr bwMode="auto">
          <a:xfrm>
            <a:off x="2975719" y="4005064"/>
            <a:ext cx="4095750" cy="1428750"/>
          </a:xfrm>
          <a:prstGeom prst="rect">
            <a:avLst/>
          </a:prstGeom>
          <a:noFill/>
          <a:ln w="9525">
            <a:noFill/>
            <a:miter lim="800000"/>
            <a:headEnd/>
            <a:tailEnd/>
          </a:ln>
        </p:spPr>
      </p:pic>
      <p:pic>
        <p:nvPicPr>
          <p:cNvPr id="7" name="Picture 13" descr="http://t2.gstatic.com/images?q=tbn:ANd9GcR4OnJt0zAo_tUbGzE1-MCVhFqhgp6kHmizm-MFUQIVyIr3rMvDSQ"/>
          <p:cNvPicPr>
            <a:picLocks noChangeAspect="1" noChangeArrowheads="1"/>
          </p:cNvPicPr>
          <p:nvPr/>
        </p:nvPicPr>
        <p:blipFill>
          <a:blip r:embed="rId4" cstate="print"/>
          <a:srcRect/>
          <a:stretch>
            <a:fillRect/>
          </a:stretch>
        </p:blipFill>
        <p:spPr bwMode="auto">
          <a:xfrm>
            <a:off x="2543919" y="1700014"/>
            <a:ext cx="1871663" cy="1871662"/>
          </a:xfrm>
          <a:prstGeom prst="rect">
            <a:avLst/>
          </a:prstGeom>
          <a:noFill/>
          <a:ln w="9525">
            <a:noFill/>
            <a:miter lim="800000"/>
            <a:headEnd/>
            <a:tailEnd/>
          </a:ln>
        </p:spPr>
      </p:pic>
      <p:pic>
        <p:nvPicPr>
          <p:cNvPr id="8" name="Picture 15" descr="http://t3.gstatic.com/images?q=tbn:ANd9GcTSD3biffA9jr6PORXYH6QMzlYEgZ0-fI5D3XDBT7bWWRfJZfVD"/>
          <p:cNvPicPr>
            <a:picLocks noChangeAspect="1" noChangeArrowheads="1"/>
          </p:cNvPicPr>
          <p:nvPr/>
        </p:nvPicPr>
        <p:blipFill>
          <a:blip r:embed="rId5" cstate="print"/>
          <a:srcRect/>
          <a:stretch>
            <a:fillRect/>
          </a:stretch>
        </p:blipFill>
        <p:spPr bwMode="auto">
          <a:xfrm>
            <a:off x="4704507" y="1628576"/>
            <a:ext cx="2152650" cy="2124075"/>
          </a:xfrm>
          <a:prstGeom prst="rect">
            <a:avLst/>
          </a:prstGeom>
          <a:noFill/>
          <a:ln w="9525">
            <a:noFill/>
            <a:miter lim="800000"/>
            <a:headEnd/>
            <a:tailEnd/>
          </a:ln>
        </p:spPr>
      </p:pic>
      <p:pic>
        <p:nvPicPr>
          <p:cNvPr id="9" name="Picture 17" descr="http://t0.gstatic.com/images?q=tbn:ANd9GcTUPsZln5I2zWJrtRGEMGAAJZ2Aj5JsMoB1DUIvqnOlvNu_giFbkw"/>
          <p:cNvPicPr>
            <a:picLocks noChangeAspect="1" noChangeArrowheads="1"/>
          </p:cNvPicPr>
          <p:nvPr/>
        </p:nvPicPr>
        <p:blipFill>
          <a:blip r:embed="rId6" cstate="print"/>
          <a:srcRect/>
          <a:stretch>
            <a:fillRect/>
          </a:stretch>
        </p:blipFill>
        <p:spPr bwMode="auto">
          <a:xfrm>
            <a:off x="599232" y="4076501"/>
            <a:ext cx="1219200" cy="1228725"/>
          </a:xfrm>
          <a:prstGeom prst="rect">
            <a:avLst/>
          </a:prstGeom>
          <a:noFill/>
          <a:ln w="9525">
            <a:noFill/>
            <a:miter lim="800000"/>
            <a:headEnd/>
            <a:tailEnd/>
          </a:ln>
        </p:spPr>
      </p:pic>
      <p:pic>
        <p:nvPicPr>
          <p:cNvPr id="10" name="Picture 5" descr="http://www.cfn-presenterar-historien-om-arla.se/Handlers/GetImage.ashx?url=ARL000207.jpg&amp;w=500&amp;h=0"/>
          <p:cNvPicPr>
            <a:picLocks noChangeAspect="1" noChangeArrowheads="1"/>
          </p:cNvPicPr>
          <p:nvPr/>
        </p:nvPicPr>
        <p:blipFill>
          <a:blip r:embed="rId7" cstate="print"/>
          <a:srcRect/>
          <a:stretch>
            <a:fillRect/>
          </a:stretch>
        </p:blipFill>
        <p:spPr bwMode="auto">
          <a:xfrm>
            <a:off x="599728" y="1772617"/>
            <a:ext cx="1778000" cy="1511300"/>
          </a:xfrm>
          <a:prstGeom prst="rect">
            <a:avLst/>
          </a:prstGeom>
          <a:noFill/>
          <a:ln w="9525">
            <a:noFill/>
            <a:miter lim="800000"/>
            <a:headEnd/>
            <a:tailEnd/>
          </a:ln>
        </p:spPr>
      </p:pic>
      <p:pic>
        <p:nvPicPr>
          <p:cNvPr id="11" name="Picture 11" descr="http://3.bp.blogspot.com/_GMvbbTjefvY/TMqNfirc8tI/AAAAAAAAAIg/ObtoXcsguhk/s1600/kakao_plansch.png"/>
          <p:cNvPicPr>
            <a:picLocks noChangeAspect="1" noChangeArrowheads="1"/>
          </p:cNvPicPr>
          <p:nvPr/>
        </p:nvPicPr>
        <p:blipFill>
          <a:blip r:embed="rId8" cstate="print"/>
          <a:srcRect/>
          <a:stretch>
            <a:fillRect/>
          </a:stretch>
        </p:blipFill>
        <p:spPr bwMode="auto">
          <a:xfrm>
            <a:off x="5868144" y="4005064"/>
            <a:ext cx="3048000" cy="2047875"/>
          </a:xfrm>
          <a:prstGeom prst="rect">
            <a:avLst/>
          </a:prstGeom>
          <a:noFill/>
          <a:ln w="9525">
            <a:noFill/>
            <a:miter lim="800000"/>
            <a:headEnd/>
            <a:tailEnd/>
          </a:ln>
        </p:spPr>
      </p:pic>
      <p:pic>
        <p:nvPicPr>
          <p:cNvPr id="12" name="Picture 19" descr="http://t0.gstatic.com/images?q=tbn:ANd9GcTITUjYFQKR1zVF9Ef-x31eaczt9o415Q4Rxp2tRFaW-ECLiuR3"/>
          <p:cNvPicPr>
            <a:picLocks noChangeAspect="1" noChangeArrowheads="1"/>
          </p:cNvPicPr>
          <p:nvPr/>
        </p:nvPicPr>
        <p:blipFill>
          <a:blip r:embed="rId9" cstate="print"/>
          <a:srcRect/>
          <a:stretch>
            <a:fillRect/>
          </a:stretch>
        </p:blipFill>
        <p:spPr bwMode="auto">
          <a:xfrm>
            <a:off x="2328019" y="4005064"/>
            <a:ext cx="1524000" cy="1524000"/>
          </a:xfrm>
          <a:prstGeom prst="rect">
            <a:avLst/>
          </a:prstGeom>
          <a:noFill/>
          <a:ln w="9525">
            <a:noFill/>
            <a:miter lim="800000"/>
            <a:headEnd/>
            <a:tailEnd/>
          </a:ln>
        </p:spPr>
      </p:pic>
      <p:pic>
        <p:nvPicPr>
          <p:cNvPr id="13" name="Picture 7" descr="http://tuut.atdt.nu/a/c65309d79071e552243dc2062e6a8531-396.jpg"/>
          <p:cNvPicPr>
            <a:picLocks noChangeAspect="1" noChangeArrowheads="1"/>
          </p:cNvPicPr>
          <p:nvPr/>
        </p:nvPicPr>
        <p:blipFill>
          <a:blip r:embed="rId10" cstate="print"/>
          <a:srcRect/>
          <a:stretch>
            <a:fillRect/>
          </a:stretch>
        </p:blipFill>
        <p:spPr bwMode="auto">
          <a:xfrm>
            <a:off x="7296894" y="1557139"/>
            <a:ext cx="1352550" cy="1584325"/>
          </a:xfrm>
          <a:prstGeom prst="rect">
            <a:avLst/>
          </a:prstGeom>
          <a:noFill/>
          <a:ln w="9525">
            <a:noFill/>
            <a:miter lim="800000"/>
            <a:headEnd/>
            <a:tailEnd/>
          </a:ln>
        </p:spPr>
      </p:pic>
    </p:spTree>
    <p:extLst>
      <p:ext uri="{BB962C8B-B14F-4D97-AF65-F5344CB8AC3E}">
        <p14:creationId xmlns:p14="http://schemas.microsoft.com/office/powerpoint/2010/main" val="650682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latin typeface="Verdana" pitchFamily="34" charset="0"/>
              </a:rPr>
              <a:t>Vad vill DU kommunicera?</a:t>
            </a:r>
            <a:endParaRPr lang="sv-SE" dirty="0"/>
          </a:p>
        </p:txBody>
      </p:sp>
      <p:sp>
        <p:nvSpPr>
          <p:cNvPr id="5" name="Platshållare för bildnummer 4"/>
          <p:cNvSpPr>
            <a:spLocks noGrp="1"/>
          </p:cNvSpPr>
          <p:nvPr>
            <p:ph type="sldNum" sz="quarter" idx="12"/>
          </p:nvPr>
        </p:nvSpPr>
        <p:spPr/>
        <p:txBody>
          <a:bodyPr/>
          <a:lstStyle/>
          <a:p>
            <a:fld id="{EA97C922-1FEF-4CC5-A52B-6E7CAF9CABD5}" type="slidenum">
              <a:rPr lang="sv-SE" smtClean="0"/>
              <a:pPr/>
              <a:t>4</a:t>
            </a:fld>
            <a:endParaRPr lang="sv-SE"/>
          </a:p>
        </p:txBody>
      </p:sp>
      <p:graphicFrame>
        <p:nvGraphicFramePr>
          <p:cNvPr id="4" name="Diagram 3"/>
          <p:cNvGraphicFramePr/>
          <p:nvPr>
            <p:extLst>
              <p:ext uri="{D42A27DB-BD31-4B8C-83A1-F6EECF244321}">
                <p14:modId xmlns:p14="http://schemas.microsoft.com/office/powerpoint/2010/main" val="383695005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Hitta dina egna kärnvärden</a:t>
            </a:r>
          </a:p>
        </p:txBody>
      </p:sp>
      <p:sp>
        <p:nvSpPr>
          <p:cNvPr id="5" name="Platshållare för innehåll 4"/>
          <p:cNvSpPr>
            <a:spLocks noGrp="1"/>
          </p:cNvSpPr>
          <p:nvPr>
            <p:ph idx="1"/>
          </p:nvPr>
        </p:nvSpPr>
        <p:spPr/>
        <p:txBody>
          <a:bodyPr/>
          <a:lstStyle/>
          <a:p>
            <a:pPr marL="0" indent="0">
              <a:buNone/>
            </a:pPr>
            <a:r>
              <a:rPr lang="sv-SE" dirty="0"/>
              <a:t>Genom att fundera över dina dagliga val och framför allt varför du väljer det du gör? kommer du så småningom att kunna identifiera dina egna kärnvärden som ligger till grund för hur du ska bygga ditt eget varumärke och din personliga marknadsföring. </a:t>
            </a:r>
          </a:p>
        </p:txBody>
      </p:sp>
      <p:sp>
        <p:nvSpPr>
          <p:cNvPr id="4" name="Platshållare för bildnummer 3"/>
          <p:cNvSpPr>
            <a:spLocks noGrp="1"/>
          </p:cNvSpPr>
          <p:nvPr>
            <p:ph type="sldNum" sz="quarter" idx="12"/>
          </p:nvPr>
        </p:nvSpPr>
        <p:spPr/>
        <p:txBody>
          <a:bodyPr/>
          <a:lstStyle/>
          <a:p>
            <a:fld id="{EA97C922-1FEF-4CC5-A52B-6E7CAF9CABD5}" type="slidenum">
              <a:rPr lang="sv-SE" smtClean="0"/>
              <a:pPr/>
              <a:t>5</a:t>
            </a:fld>
            <a:endParaRPr lang="sv-SE"/>
          </a:p>
        </p:txBody>
      </p:sp>
      <p:graphicFrame>
        <p:nvGraphicFramePr>
          <p:cNvPr id="6" name="Diagram 5"/>
          <p:cNvGraphicFramePr/>
          <p:nvPr>
            <p:extLst>
              <p:ext uri="{D42A27DB-BD31-4B8C-83A1-F6EECF244321}">
                <p14:modId xmlns:p14="http://schemas.microsoft.com/office/powerpoint/2010/main" val="1356345851"/>
              </p:ext>
            </p:extLst>
          </p:nvPr>
        </p:nvGraphicFramePr>
        <p:xfrm>
          <a:off x="3995936" y="3380357"/>
          <a:ext cx="3240360" cy="2292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391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Kärnvärden</a:t>
            </a:r>
          </a:p>
        </p:txBody>
      </p:sp>
      <p:sp>
        <p:nvSpPr>
          <p:cNvPr id="3" name="Platshållare för innehåll 2"/>
          <p:cNvSpPr>
            <a:spLocks noGrp="1"/>
          </p:cNvSpPr>
          <p:nvPr>
            <p:ph idx="1"/>
          </p:nvPr>
        </p:nvSpPr>
        <p:spPr>
          <a:xfrm>
            <a:off x="457200" y="2276872"/>
            <a:ext cx="8229600" cy="2304256"/>
          </a:xfrm>
        </p:spPr>
        <p:txBody>
          <a:bodyPr>
            <a:normAutofit/>
          </a:bodyPr>
          <a:lstStyle/>
          <a:p>
            <a:r>
              <a:rPr lang="sv-SE" dirty="0"/>
              <a:t>Vad står jag för, vad kommunicerar jag idag?</a:t>
            </a:r>
          </a:p>
          <a:p>
            <a:r>
              <a:rPr lang="sv-SE" dirty="0"/>
              <a:t>Är du en vanemänniska som alltid vill ha allt på samma sätt, Varför? Om du inte är sådan, varför? Vad äter du till frukost? Varför? Vad lyssnar du på för radioprogram? Varför?</a:t>
            </a:r>
          </a:p>
          <a:p>
            <a:endParaRPr lang="sv-SE" dirty="0"/>
          </a:p>
          <a:p>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pPr/>
              <a:t>6</a:t>
            </a:fld>
            <a:endParaRPr lang="sv-SE"/>
          </a:p>
        </p:txBody>
      </p:sp>
      <p:graphicFrame>
        <p:nvGraphicFramePr>
          <p:cNvPr id="5" name="Diagram 4"/>
          <p:cNvGraphicFramePr/>
          <p:nvPr>
            <p:extLst>
              <p:ext uri="{D42A27DB-BD31-4B8C-83A1-F6EECF244321}">
                <p14:modId xmlns:p14="http://schemas.microsoft.com/office/powerpoint/2010/main" val="3109826013"/>
              </p:ext>
            </p:extLst>
          </p:nvPr>
        </p:nvGraphicFramePr>
        <p:xfrm>
          <a:off x="6012160" y="4293096"/>
          <a:ext cx="1800200" cy="1273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227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Kärnvärden</a:t>
            </a:r>
          </a:p>
        </p:txBody>
      </p:sp>
      <p:sp>
        <p:nvSpPr>
          <p:cNvPr id="3" name="Platshållare för innehåll 2"/>
          <p:cNvSpPr>
            <a:spLocks noGrp="1"/>
          </p:cNvSpPr>
          <p:nvPr>
            <p:ph idx="1"/>
          </p:nvPr>
        </p:nvSpPr>
        <p:spPr>
          <a:xfrm>
            <a:off x="457200" y="2276872"/>
            <a:ext cx="8229600" cy="2304256"/>
          </a:xfrm>
        </p:spPr>
        <p:txBody>
          <a:bodyPr>
            <a:normAutofit/>
          </a:bodyPr>
          <a:lstStyle/>
          <a:p>
            <a:r>
              <a:rPr lang="sv-SE" dirty="0"/>
              <a:t>Du prioriterar alltid dina vänner fast du inte har tid? Varför? Vilka nyheter väljer du, böcker, tidningar? Varför? </a:t>
            </a:r>
          </a:p>
          <a:p>
            <a:r>
              <a:rPr lang="sv-SE" dirty="0"/>
              <a:t>Vad gör du på fritiden? Varför? Varför har du valt De vänner du har? </a:t>
            </a:r>
          </a:p>
          <a:p>
            <a:endParaRPr lang="sv-SE" dirty="0"/>
          </a:p>
          <a:p>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pPr/>
              <a:t>7</a:t>
            </a:fld>
            <a:endParaRPr lang="sv-SE"/>
          </a:p>
        </p:txBody>
      </p:sp>
      <p:graphicFrame>
        <p:nvGraphicFramePr>
          <p:cNvPr id="5" name="Diagram 4"/>
          <p:cNvGraphicFramePr/>
          <p:nvPr>
            <p:extLst>
              <p:ext uri="{D42A27DB-BD31-4B8C-83A1-F6EECF244321}">
                <p14:modId xmlns:p14="http://schemas.microsoft.com/office/powerpoint/2010/main" val="4136933605"/>
              </p:ext>
            </p:extLst>
          </p:nvPr>
        </p:nvGraphicFramePr>
        <p:xfrm>
          <a:off x="6012160" y="4293096"/>
          <a:ext cx="1800200" cy="1273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4029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Kärnvärden</a:t>
            </a:r>
          </a:p>
        </p:txBody>
      </p:sp>
      <p:sp>
        <p:nvSpPr>
          <p:cNvPr id="3" name="Platshållare för innehåll 2"/>
          <p:cNvSpPr>
            <a:spLocks noGrp="1"/>
          </p:cNvSpPr>
          <p:nvPr>
            <p:ph idx="1"/>
          </p:nvPr>
        </p:nvSpPr>
        <p:spPr>
          <a:xfrm>
            <a:off x="457200" y="2276872"/>
            <a:ext cx="8229600" cy="2304256"/>
          </a:xfrm>
        </p:spPr>
        <p:txBody>
          <a:bodyPr>
            <a:normAutofit/>
          </a:bodyPr>
          <a:lstStyle/>
          <a:p>
            <a:r>
              <a:rPr lang="sv-SE" dirty="0"/>
              <a:t>Titta också på ditt ordval, ditt språk, kroppsspråket, hållning, handslag. Det visuella, klädval, frisyr. Vad berättar det om dig?</a:t>
            </a:r>
          </a:p>
          <a:p>
            <a:endParaRPr lang="sv-SE" dirty="0"/>
          </a:p>
          <a:p>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pPr/>
              <a:t>8</a:t>
            </a:fld>
            <a:endParaRPr lang="sv-SE"/>
          </a:p>
        </p:txBody>
      </p:sp>
      <p:graphicFrame>
        <p:nvGraphicFramePr>
          <p:cNvPr id="5" name="Diagram 4"/>
          <p:cNvGraphicFramePr/>
          <p:nvPr>
            <p:extLst>
              <p:ext uri="{D42A27DB-BD31-4B8C-83A1-F6EECF244321}">
                <p14:modId xmlns:p14="http://schemas.microsoft.com/office/powerpoint/2010/main" val="4136933605"/>
              </p:ext>
            </p:extLst>
          </p:nvPr>
        </p:nvGraphicFramePr>
        <p:xfrm>
          <a:off x="6012160" y="4293096"/>
          <a:ext cx="1800200" cy="1273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658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Kärnvärden</a:t>
            </a:r>
          </a:p>
        </p:txBody>
      </p:sp>
      <p:sp>
        <p:nvSpPr>
          <p:cNvPr id="3" name="Platshållare för innehåll 2"/>
          <p:cNvSpPr>
            <a:spLocks noGrp="1"/>
          </p:cNvSpPr>
          <p:nvPr>
            <p:ph idx="1"/>
          </p:nvPr>
        </p:nvSpPr>
        <p:spPr>
          <a:xfrm>
            <a:off x="457200" y="1988840"/>
            <a:ext cx="8229600" cy="2808312"/>
          </a:xfrm>
        </p:spPr>
        <p:txBody>
          <a:bodyPr>
            <a:normAutofit fontScale="92500" lnSpcReduction="20000"/>
          </a:bodyPr>
          <a:lstStyle/>
          <a:p>
            <a:r>
              <a:rPr lang="sv-SE" dirty="0"/>
              <a:t>Svaren leder dig till dina kärnvärden. Nöj dig med att konstatera vad som är viktigast för dig. titta på vad du gör – inte vad du vill eller borde göra. Och var ärlig. Visar det sig att det du kommunicerar idag inte stämmer överens med den bild du vill ge. Då får du fråga dig: </a:t>
            </a:r>
          </a:p>
          <a:p>
            <a:endParaRPr lang="sv-SE" dirty="0"/>
          </a:p>
          <a:p>
            <a:pPr marL="0" indent="0">
              <a:buNone/>
            </a:pPr>
            <a:r>
              <a:rPr lang="sv-SE" dirty="0"/>
              <a:t>	</a:t>
            </a:r>
            <a:r>
              <a:rPr lang="sv-SE" b="1" i="1" dirty="0"/>
              <a:t>Ska jag ändra på det jag kommunicerar? </a:t>
            </a:r>
            <a:br>
              <a:rPr lang="sv-SE" b="1" i="1" dirty="0"/>
            </a:br>
            <a:r>
              <a:rPr lang="sv-SE" b="1" i="1" dirty="0"/>
              <a:t>	Eller ska jag ändra på mig själv?</a:t>
            </a:r>
          </a:p>
          <a:p>
            <a:endParaRPr lang="sv-SE" dirty="0"/>
          </a:p>
          <a:p>
            <a:endParaRPr lang="sv-SE" dirty="0"/>
          </a:p>
        </p:txBody>
      </p:sp>
      <p:sp>
        <p:nvSpPr>
          <p:cNvPr id="4" name="Platshållare för bildnummer 3"/>
          <p:cNvSpPr>
            <a:spLocks noGrp="1"/>
          </p:cNvSpPr>
          <p:nvPr>
            <p:ph type="sldNum" sz="quarter" idx="12"/>
          </p:nvPr>
        </p:nvSpPr>
        <p:spPr/>
        <p:txBody>
          <a:bodyPr/>
          <a:lstStyle/>
          <a:p>
            <a:fld id="{EA97C922-1FEF-4CC5-A52B-6E7CAF9CABD5}" type="slidenum">
              <a:rPr lang="sv-SE" smtClean="0"/>
              <a:pPr/>
              <a:t>9</a:t>
            </a:fld>
            <a:endParaRPr lang="sv-SE"/>
          </a:p>
        </p:txBody>
      </p:sp>
      <p:graphicFrame>
        <p:nvGraphicFramePr>
          <p:cNvPr id="5" name="Diagram 4"/>
          <p:cNvGraphicFramePr/>
          <p:nvPr>
            <p:extLst>
              <p:ext uri="{D42A27DB-BD31-4B8C-83A1-F6EECF244321}">
                <p14:modId xmlns:p14="http://schemas.microsoft.com/office/powerpoint/2010/main" val="331871816"/>
              </p:ext>
            </p:extLst>
          </p:nvPr>
        </p:nvGraphicFramePr>
        <p:xfrm>
          <a:off x="6012160" y="4531930"/>
          <a:ext cx="1800200" cy="1273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7756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F11944507939643947DB1309139E578" ma:contentTypeVersion="0" ma:contentTypeDescription="Skapa ett nytt dokument." ma:contentTypeScope="" ma:versionID="fb4dfef5ee25cf80ddb773da715f808a">
  <xsd:schema xmlns:xsd="http://www.w3.org/2001/XMLSchema" xmlns:xs="http://www.w3.org/2001/XMLSchema" xmlns:p="http://schemas.microsoft.com/office/2006/metadata/properties" targetNamespace="http://schemas.microsoft.com/office/2006/metadata/properties" ma:root="true" ma:fieldsID="988ddc45a2a1ba233d786d3fa5db79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1F4819-D41A-47F5-8665-D065EB5B68C7}">
  <ds:schemaRefs>
    <ds:schemaRef ds:uri="http://schemas.microsoft.com/sharepoint/v3/contenttype/forms"/>
  </ds:schemaRefs>
</ds:datastoreItem>
</file>

<file path=customXml/itemProps2.xml><?xml version="1.0" encoding="utf-8"?>
<ds:datastoreItem xmlns:ds="http://schemas.openxmlformats.org/officeDocument/2006/customXml" ds:itemID="{6A8E7180-B237-419D-8E52-4AC15D875168}">
  <ds:schemaRef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 ds:uri="http://purl.org/dc/dcmityp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DE21E0D5-1581-4885-9D89-4152E38BCF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2622</TotalTime>
  <Words>4463</Words>
  <Application>Microsoft Office PowerPoint</Application>
  <PresentationFormat>Bildspel på skärmen (4:3)</PresentationFormat>
  <Paragraphs>324</Paragraphs>
  <Slides>21</Slides>
  <Notes>21</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21</vt:i4>
      </vt:variant>
    </vt:vector>
  </HeadingPairs>
  <TitlesOfParts>
    <vt:vector size="29" baseType="lpstr">
      <vt:lpstr>Arial</vt:lpstr>
      <vt:lpstr>Calibri</vt:lpstr>
      <vt:lpstr>News Gothic MT</vt:lpstr>
      <vt:lpstr>Times New Roman</vt:lpstr>
      <vt:lpstr>Verdana</vt:lpstr>
      <vt:lpstr>Wingdings 2</vt:lpstr>
      <vt:lpstr>Breeze</vt:lpstr>
      <vt:lpstr>1_Breeze</vt:lpstr>
      <vt:lpstr>PowerPoint-presentation</vt:lpstr>
      <vt:lpstr>Ropa!</vt:lpstr>
      <vt:lpstr>Att bygga varumärke</vt:lpstr>
      <vt:lpstr>Vad vill DU kommunicera?</vt:lpstr>
      <vt:lpstr>Hitta dina egna kärnvärden</vt:lpstr>
      <vt:lpstr>Kärnvärden</vt:lpstr>
      <vt:lpstr>Kärnvärden</vt:lpstr>
      <vt:lpstr>Kärnvärden</vt:lpstr>
      <vt:lpstr>Kärnvärden</vt:lpstr>
      <vt:lpstr>Uppgift Personlig Marknadsföring </vt:lpstr>
      <vt:lpstr>Dags att börja kommunicera</vt:lpstr>
      <vt:lpstr>Sök jobb med hjälp av  sociala medier </vt:lpstr>
      <vt:lpstr>PowerPoint-presentation</vt:lpstr>
      <vt:lpstr>PowerPoint-presentation</vt:lpstr>
      <vt:lpstr>Exempel på befintliga nätverk</vt:lpstr>
      <vt:lpstr>Diskutera!</vt:lpstr>
      <vt:lpstr>Exempel på hur du söker jobb och praktik via sociala medier!</vt:lpstr>
      <vt:lpstr>Lyckad marknadsföring Tänk ”utanför boxen”</vt:lpstr>
      <vt:lpstr>Uppgift! Tänk ”utanför boxen”</vt:lpstr>
      <vt:lpstr>Exempel Tänk ”utanför boxen”</vt:lpstr>
      <vt:lpstr>Forts. Personlig Uppgift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erica lang</dc:creator>
  <cp:lastModifiedBy>Marianne Mchardy</cp:lastModifiedBy>
  <cp:revision>123</cp:revision>
  <cp:lastPrinted>2013-04-15T07:41:04Z</cp:lastPrinted>
  <dcterms:created xsi:type="dcterms:W3CDTF">2013-09-04T11:21:52Z</dcterms:created>
  <dcterms:modified xsi:type="dcterms:W3CDTF">2021-10-12T11:32:59Z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0x0101005F11944507939643947DB1309139E578</vt:lpwstr>
  </property>
</Properties>
</file>